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Microsoft Yahei" panose="020B0503020204020204" pitchFamily="34" charset="-122"/>
      <p:regular r:id="rId17"/>
      <p:bold r:id="rId18"/>
    </p:embeddedFont>
    <p:embeddedFont>
      <p:font typeface="Arial Narrow" panose="020B060602020203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fA4O6o4L8tJP9A3YFAzanN3K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E276D7-AF77-468D-A5D1-C669A348B20A}">
  <a:tblStyle styleId="{46E276D7-AF77-468D-A5D1-C669A348B2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3"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c35b994f2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c35b994f2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a:latin typeface="Arial Narrow"/>
                <a:ea typeface="Arial Narrow"/>
                <a:cs typeface="Arial Narrow"/>
                <a:sym typeface="Arial Narrow"/>
              </a:rPr>
              <a:t>First locate the face and  then label the face(name).</a:t>
            </a:r>
            <a:endParaRPr sz="900"/>
          </a:p>
        </p:txBody>
      </p:sp>
      <p:sp>
        <p:nvSpPr>
          <p:cNvPr id="246" name="Google Shape;246;gec35b994f2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c35b994f2_2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c35b994f2_2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800" b="1">
                <a:latin typeface="Arial Narrow"/>
                <a:ea typeface="Arial Narrow"/>
                <a:cs typeface="Arial Narrow"/>
                <a:sym typeface="Arial Narrow"/>
              </a:rPr>
              <a:t>Input the face pixels from Part 1 and recognize the emotion.(</a:t>
            </a:r>
            <a:endParaRPr sz="800" b="1">
              <a:latin typeface="Arial Narrow"/>
              <a:ea typeface="Arial Narrow"/>
              <a:cs typeface="Arial Narrow"/>
              <a:sym typeface="Arial Narrow"/>
            </a:endParaRPr>
          </a:p>
          <a:p>
            <a:pPr marL="0" lvl="0" indent="0" algn="l" rtl="0">
              <a:spcBef>
                <a:spcPts val="0"/>
              </a:spcBef>
              <a:spcAft>
                <a:spcPts val="0"/>
              </a:spcAft>
              <a:buClr>
                <a:schemeClr val="dk1"/>
              </a:buClr>
              <a:buSzPts val="1100"/>
              <a:buFont typeface="Arial"/>
              <a:buNone/>
            </a:pPr>
            <a:r>
              <a:rPr lang="en-US" sz="800" b="1">
                <a:latin typeface="Arial Narrow"/>
                <a:ea typeface="Arial Narrow"/>
                <a:cs typeface="Arial Narrow"/>
                <a:sym typeface="Arial Narrow"/>
              </a:rPr>
              <a:t>Emotion: Happy, Unhappy, Normal</a:t>
            </a:r>
            <a:endParaRPr sz="800" b="1">
              <a:latin typeface="Arial Narrow"/>
              <a:ea typeface="Arial Narrow"/>
              <a:cs typeface="Arial Narrow"/>
              <a:sym typeface="Arial Narrow"/>
            </a:endParaRPr>
          </a:p>
          <a:p>
            <a:pPr marL="0" lvl="0" indent="0" algn="l" rtl="0">
              <a:spcBef>
                <a:spcPts val="0"/>
              </a:spcBef>
              <a:spcAft>
                <a:spcPts val="0"/>
              </a:spcAft>
              <a:buClr>
                <a:schemeClr val="dk1"/>
              </a:buClr>
              <a:buSzPts val="1100"/>
              <a:buFont typeface="Arial"/>
              <a:buNone/>
            </a:pPr>
            <a:r>
              <a:rPr lang="en-US" sz="800" b="1">
                <a:latin typeface="Arial Narrow"/>
                <a:ea typeface="Arial Narrow"/>
                <a:cs typeface="Arial Narrow"/>
                <a:sym typeface="Arial Narrow"/>
              </a:rPr>
              <a:t>A: Happy(H)</a:t>
            </a:r>
            <a:endParaRPr sz="800" b="1">
              <a:latin typeface="Arial Narrow"/>
              <a:ea typeface="Arial Narrow"/>
              <a:cs typeface="Arial Narrow"/>
              <a:sym typeface="Arial Narrow"/>
            </a:endParaRPr>
          </a:p>
          <a:p>
            <a:pPr marL="0" lvl="0" indent="0" algn="l" rtl="0">
              <a:spcBef>
                <a:spcPts val="0"/>
              </a:spcBef>
              <a:spcAft>
                <a:spcPts val="0"/>
              </a:spcAft>
              <a:buClr>
                <a:schemeClr val="dk1"/>
              </a:buClr>
              <a:buSzPts val="1100"/>
              <a:buFont typeface="Arial"/>
              <a:buNone/>
            </a:pPr>
            <a:r>
              <a:rPr lang="en-US" sz="800" b="1">
                <a:latin typeface="Arial Narrow"/>
                <a:ea typeface="Arial Narrow"/>
                <a:cs typeface="Arial Narrow"/>
                <a:sym typeface="Arial Narrow"/>
              </a:rPr>
              <a:t>B: Unhappy(U)</a:t>
            </a:r>
            <a:endParaRPr sz="800"/>
          </a:p>
        </p:txBody>
      </p:sp>
      <p:sp>
        <p:nvSpPr>
          <p:cNvPr id="253" name="Google Shape;253;gec35b994f2_2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c35b994f2_2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c35b994f2_2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800" b="1" i="1">
                <a:latin typeface="Arial Narrow"/>
                <a:ea typeface="Arial Narrow"/>
                <a:cs typeface="Arial Narrow"/>
                <a:sym typeface="Arial Narrow"/>
              </a:rPr>
              <a:t>We pick up several pictures from the video streams such as  we choose one picture every 5 seconds and detect the person and the emotion. If the video streams are 5 minutes. We can collect 60 pictures which display who the person is and what emotions that he/they have.</a:t>
            </a:r>
            <a:endParaRPr sz="800" b="1" i="1">
              <a:latin typeface="Arial Narrow"/>
              <a:ea typeface="Arial Narrow"/>
              <a:cs typeface="Arial Narrow"/>
              <a:sym typeface="Arial Narrow"/>
            </a:endParaRPr>
          </a:p>
          <a:p>
            <a:pPr marL="0" lvl="0" indent="0" algn="l" rtl="0">
              <a:spcBef>
                <a:spcPts val="0"/>
              </a:spcBef>
              <a:spcAft>
                <a:spcPts val="0"/>
              </a:spcAft>
              <a:buClr>
                <a:schemeClr val="dk1"/>
              </a:buClr>
              <a:buSzPts val="1100"/>
              <a:buFont typeface="Arial"/>
              <a:buNone/>
            </a:pPr>
            <a:r>
              <a:rPr lang="en-US" sz="800" b="1">
                <a:latin typeface="Arial Narrow"/>
                <a:ea typeface="Arial Narrow"/>
                <a:cs typeface="Arial Narrow"/>
                <a:sym typeface="Arial Narrow"/>
              </a:rPr>
              <a:t>Then we can get a time series of emotions.(Happy-&gt;H, Normal-&gt;N,  Unhappy-&gt;U)</a:t>
            </a:r>
            <a:endParaRPr sz="800"/>
          </a:p>
        </p:txBody>
      </p:sp>
      <p:sp>
        <p:nvSpPr>
          <p:cNvPr id="261" name="Google Shape;261;gec35b994f2_2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c35b994f2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c35b994f2_2_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ec35b994f2_2_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c35b994f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c35b994f2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watch some news</a:t>
            </a:r>
            <a:endParaRPr/>
          </a:p>
        </p:txBody>
      </p:sp>
      <p:sp>
        <p:nvSpPr>
          <p:cNvPr id="155" name="Google Shape;155;gec35b994f2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ec35b994f2_2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ec35b994f2_2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ec35b994f2_2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c35b994f2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c35b994f2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ec35b994f2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c35b994f2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ec35b994f2_2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ec35b994f2_2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c35b994f2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c35b994f2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ec35b994f2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
          <p:cNvSpPr>
            <a:spLocks noGrp="1"/>
          </p:cNvSpPr>
          <p:nvPr>
            <p:ph type="pic" idx="2"/>
          </p:nvPr>
        </p:nvSpPr>
        <p:spPr>
          <a:xfrm>
            <a:off x="5183188" y="987425"/>
            <a:ext cx="6172200" cy="4873625"/>
          </a:xfrm>
          <a:prstGeom prst="rect">
            <a:avLst/>
          </a:prstGeom>
          <a:noFill/>
          <a:ln>
            <a:noFill/>
          </a:ln>
        </p:spPr>
      </p:sp>
      <p:sp>
        <p:nvSpPr>
          <p:cNvPr id="68" name="Google Shape;68;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www.kaggle.com/c/challenges-in-representation-learning-facial-expression-recognition-challenge/data"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rot="-2013057">
            <a:off x="6535437" y="1623922"/>
            <a:ext cx="3911158" cy="1770937"/>
          </a:xfrm>
          <a:custGeom>
            <a:avLst/>
            <a:gdLst/>
            <a:ahLst/>
            <a:cxnLst/>
            <a:rect l="l" t="t" r="r" b="b"/>
            <a:pathLst>
              <a:path w="5797578" h="1278989" extrusionOk="0">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0" name="Google Shape;90;p1"/>
          <p:cNvSpPr/>
          <p:nvPr/>
        </p:nvSpPr>
        <p:spPr>
          <a:xfrm rot="8681015">
            <a:off x="8162044" y="2386969"/>
            <a:ext cx="999067" cy="861264"/>
          </a:xfrm>
          <a:prstGeom prst="triangle">
            <a:avLst>
              <a:gd name="adj" fmla="val 50000"/>
            </a:avLst>
          </a:prstGeom>
          <a:solidFill>
            <a:srgbClr val="D8D8D8">
              <a:alpha val="7294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1" name="Google Shape;91;p1"/>
          <p:cNvSpPr/>
          <p:nvPr/>
        </p:nvSpPr>
        <p:spPr>
          <a:xfrm flipH="1">
            <a:off x="5647765" y="2478001"/>
            <a:ext cx="6544234" cy="4379999"/>
          </a:xfrm>
          <a:prstGeom prst="rtTriangle">
            <a:avLst/>
          </a:pr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 name="Google Shape;92;p1"/>
          <p:cNvSpPr/>
          <p:nvPr/>
        </p:nvSpPr>
        <p:spPr>
          <a:xfrm rot="-1800000">
            <a:off x="7958176" y="5532633"/>
            <a:ext cx="830245" cy="715728"/>
          </a:xfrm>
          <a:prstGeom prst="triangle">
            <a:avLst>
              <a:gd name="adj" fmla="val 50000"/>
            </a:avLst>
          </a:prstGeom>
          <a:solidFill>
            <a:srgbClr val="00B0F0"/>
          </a:solidFill>
          <a:ln>
            <a:noFill/>
          </a:ln>
          <a:effectLst>
            <a:outerShdw blurRad="50800" sx="103000" sy="103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3" name="Google Shape;93;p1"/>
          <p:cNvSpPr/>
          <p:nvPr/>
        </p:nvSpPr>
        <p:spPr>
          <a:xfrm rot="8681015">
            <a:off x="10780358" y="4269743"/>
            <a:ext cx="510208" cy="439834"/>
          </a:xfrm>
          <a:prstGeom prst="triangle">
            <a:avLst>
              <a:gd name="adj" fmla="val 50000"/>
            </a:avLst>
          </a:prstGeom>
          <a:solidFill>
            <a:srgbClr val="00B0F0"/>
          </a:solidFill>
          <a:ln>
            <a:noFill/>
          </a:ln>
          <a:effectLst>
            <a:outerShdw blurRad="50800" sx="103000" sy="103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4" name="Google Shape;94;p1"/>
          <p:cNvSpPr/>
          <p:nvPr/>
        </p:nvSpPr>
        <p:spPr>
          <a:xfrm rot="-2013057">
            <a:off x="6833246" y="3110664"/>
            <a:ext cx="4683257" cy="1284683"/>
          </a:xfrm>
          <a:custGeom>
            <a:avLst/>
            <a:gdLst/>
            <a:ahLst/>
            <a:cxnLst/>
            <a:rect l="l" t="t" r="r" b="b"/>
            <a:pathLst>
              <a:path w="4683257" h="1284683" extrusionOk="0">
                <a:moveTo>
                  <a:pt x="408846" y="1284683"/>
                </a:moveTo>
                <a:lnTo>
                  <a:pt x="0" y="899429"/>
                </a:lnTo>
                <a:lnTo>
                  <a:pt x="395466" y="0"/>
                </a:lnTo>
                <a:lnTo>
                  <a:pt x="4683257" y="0"/>
                </a:lnTo>
                <a:lnTo>
                  <a:pt x="4364682" y="1274301"/>
                </a:lnTo>
                <a:lnTo>
                  <a:pt x="408846" y="128468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5" name="Google Shape;95;p1"/>
          <p:cNvSpPr/>
          <p:nvPr/>
        </p:nvSpPr>
        <p:spPr>
          <a:xfrm rot="-1800000">
            <a:off x="7039343" y="3815289"/>
            <a:ext cx="4513842" cy="694900"/>
          </a:xfrm>
          <a:custGeom>
            <a:avLst/>
            <a:gdLst/>
            <a:ahLst/>
            <a:cxnLst/>
            <a:rect l="l" t="t" r="r" b="b"/>
            <a:pathLst>
              <a:path w="4513842" h="694900" extrusionOk="0">
                <a:moveTo>
                  <a:pt x="467072" y="694900"/>
                </a:moveTo>
                <a:lnTo>
                  <a:pt x="0" y="323837"/>
                </a:lnTo>
                <a:lnTo>
                  <a:pt x="4513842" y="0"/>
                </a:lnTo>
                <a:lnTo>
                  <a:pt x="4409114" y="441890"/>
                </a:lnTo>
                <a:lnTo>
                  <a:pt x="467072" y="694900"/>
                </a:lnTo>
                <a:close/>
              </a:path>
            </a:pathLst>
          </a:custGeom>
          <a:solidFill>
            <a:srgbClr val="1F497D">
              <a:alpha val="65882"/>
            </a:srgbClr>
          </a:solidFill>
          <a:ln>
            <a:noFill/>
          </a:ln>
          <a:effectLst>
            <a:outerShdw blurRad="50800" sx="103000" sy="103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 name="Google Shape;96;p1"/>
          <p:cNvSpPr/>
          <p:nvPr/>
        </p:nvSpPr>
        <p:spPr>
          <a:xfrm rot="8681015">
            <a:off x="8987371" y="3968302"/>
            <a:ext cx="510208" cy="439834"/>
          </a:xfrm>
          <a:prstGeom prst="triangle">
            <a:avLst>
              <a:gd name="adj" fmla="val 50000"/>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p:nvPr/>
        </p:nvSpPr>
        <p:spPr>
          <a:xfrm>
            <a:off x="8873922" y="1085460"/>
            <a:ext cx="3296384" cy="2010385"/>
          </a:xfrm>
          <a:custGeom>
            <a:avLst/>
            <a:gdLst/>
            <a:ahLst/>
            <a:cxnLst/>
            <a:rect l="l" t="t" r="r" b="b"/>
            <a:pathLst>
              <a:path w="3296384" h="2010385" extrusionOk="0">
                <a:moveTo>
                  <a:pt x="0" y="1032087"/>
                </a:moveTo>
                <a:lnTo>
                  <a:pt x="1621298" y="0"/>
                </a:lnTo>
                <a:lnTo>
                  <a:pt x="3296384" y="1045534"/>
                </a:lnTo>
                <a:lnTo>
                  <a:pt x="1621298" y="2010385"/>
                </a:lnTo>
                <a:lnTo>
                  <a:pt x="0" y="1032087"/>
                </a:lnTo>
                <a:close/>
              </a:path>
            </a:pathLst>
          </a:custGeom>
          <a:solidFill>
            <a:schemeClr val="lt1"/>
          </a:solidFill>
          <a:ln>
            <a:noFill/>
          </a:ln>
          <a:effectLst>
            <a:outerShdw blurRad="38100" dist="38100" dir="8100000" sx="103000" sy="103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8" name="Google Shape;98;p1"/>
          <p:cNvSpPr/>
          <p:nvPr/>
        </p:nvSpPr>
        <p:spPr>
          <a:xfrm>
            <a:off x="8837594" y="1674110"/>
            <a:ext cx="2554711" cy="1416848"/>
          </a:xfrm>
          <a:custGeom>
            <a:avLst/>
            <a:gdLst/>
            <a:ahLst/>
            <a:cxnLst/>
            <a:rect l="l" t="t" r="r" b="b"/>
            <a:pathLst>
              <a:path w="2554711" h="1416848" extrusionOk="0">
                <a:moveTo>
                  <a:pt x="1666209" y="1416848"/>
                </a:moveTo>
                <a:lnTo>
                  <a:pt x="0" y="470648"/>
                </a:lnTo>
                <a:lnTo>
                  <a:pt x="713691" y="0"/>
                </a:lnTo>
                <a:lnTo>
                  <a:pt x="2554711" y="946201"/>
                </a:lnTo>
                <a:lnTo>
                  <a:pt x="1666209" y="1416848"/>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9" name="Google Shape;99;p1"/>
          <p:cNvSpPr/>
          <p:nvPr/>
        </p:nvSpPr>
        <p:spPr>
          <a:xfrm rot="-1800000">
            <a:off x="11079596" y="1649001"/>
            <a:ext cx="986856" cy="766613"/>
          </a:xfrm>
          <a:custGeom>
            <a:avLst/>
            <a:gdLst/>
            <a:ahLst/>
            <a:cxnLst/>
            <a:rect l="l" t="t" r="r" b="b"/>
            <a:pathLst>
              <a:path w="986856" h="766613" extrusionOk="0">
                <a:moveTo>
                  <a:pt x="0" y="766613"/>
                </a:moveTo>
                <a:lnTo>
                  <a:pt x="550336" y="0"/>
                </a:lnTo>
                <a:lnTo>
                  <a:pt x="986856" y="766613"/>
                </a:lnTo>
                <a:lnTo>
                  <a:pt x="0" y="766613"/>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 name="Google Shape;100;p1"/>
          <p:cNvSpPr/>
          <p:nvPr/>
        </p:nvSpPr>
        <p:spPr>
          <a:xfrm rot="-5400000">
            <a:off x="10320263" y="2265799"/>
            <a:ext cx="2010385" cy="1733090"/>
          </a:xfrm>
          <a:prstGeom prst="triangle">
            <a:avLst>
              <a:gd name="adj" fmla="val 50000"/>
            </a:avLst>
          </a:prstGeom>
          <a:solidFill>
            <a:srgbClr val="00B0F0"/>
          </a:solidFill>
          <a:ln>
            <a:noFill/>
          </a:ln>
          <a:effectLst>
            <a:outerShdw blurRad="50800" dist="38100" dir="8100000" sx="104000" sy="104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rot="8681015">
            <a:off x="10487287" y="2927081"/>
            <a:ext cx="510208" cy="439834"/>
          </a:xfrm>
          <a:prstGeom prst="triangle">
            <a:avLst>
              <a:gd name="adj" fmla="val 50000"/>
            </a:avLst>
          </a:prstGeom>
          <a:solidFill>
            <a:srgbClr val="D8D8D8"/>
          </a:solidFill>
          <a:ln>
            <a:noFill/>
          </a:ln>
          <a:effectLst>
            <a:outerShdw blurRad="50800" sx="103000" sy="103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2" name="Google Shape;102;p1"/>
          <p:cNvSpPr/>
          <p:nvPr/>
        </p:nvSpPr>
        <p:spPr>
          <a:xfrm rot="-5400000">
            <a:off x="10462329" y="884712"/>
            <a:ext cx="510208" cy="439834"/>
          </a:xfrm>
          <a:prstGeom prst="triangle">
            <a:avLst>
              <a:gd name="adj" fmla="val 50000"/>
            </a:avLst>
          </a:pr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 name="Google Shape;103;p1"/>
          <p:cNvSpPr/>
          <p:nvPr/>
        </p:nvSpPr>
        <p:spPr>
          <a:xfrm rot="5400000">
            <a:off x="11046828" y="933562"/>
            <a:ext cx="405691" cy="349733"/>
          </a:xfrm>
          <a:prstGeom prst="triangle">
            <a:avLst>
              <a:gd name="adj" fmla="val 50000"/>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rot="-1800000">
            <a:off x="9264057" y="727614"/>
            <a:ext cx="1104855" cy="756405"/>
          </a:xfrm>
          <a:custGeom>
            <a:avLst/>
            <a:gdLst/>
            <a:ahLst/>
            <a:cxnLst/>
            <a:rect l="l" t="t" r="r" b="b"/>
            <a:pathLst>
              <a:path w="1104855" h="1031212" extrusionOk="0">
                <a:moveTo>
                  <a:pt x="0" y="1031212"/>
                </a:moveTo>
                <a:lnTo>
                  <a:pt x="535860" y="0"/>
                </a:lnTo>
                <a:lnTo>
                  <a:pt x="1104855" y="981026"/>
                </a:lnTo>
                <a:lnTo>
                  <a:pt x="0" y="1031212"/>
                </a:lnTo>
                <a:close/>
              </a:path>
            </a:pathLst>
          </a:cu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5" name="Google Shape;105;p1"/>
          <p:cNvSpPr/>
          <p:nvPr/>
        </p:nvSpPr>
        <p:spPr>
          <a:xfrm rot="8948101">
            <a:off x="7888749" y="1271195"/>
            <a:ext cx="2069478" cy="757077"/>
          </a:xfrm>
          <a:custGeom>
            <a:avLst/>
            <a:gdLst/>
            <a:ahLst/>
            <a:cxnLst/>
            <a:rect l="l" t="t" r="r" b="b"/>
            <a:pathLst>
              <a:path w="2069478" h="1055658" extrusionOk="0">
                <a:moveTo>
                  <a:pt x="0" y="1055658"/>
                </a:moveTo>
                <a:lnTo>
                  <a:pt x="515475" y="55459"/>
                </a:lnTo>
                <a:lnTo>
                  <a:pt x="1430191" y="0"/>
                </a:lnTo>
                <a:lnTo>
                  <a:pt x="2069478" y="1024051"/>
                </a:lnTo>
                <a:lnTo>
                  <a:pt x="0" y="1055658"/>
                </a:lnTo>
                <a:close/>
              </a:path>
            </a:pathLst>
          </a:custGeom>
          <a:solidFill>
            <a:srgbClr val="DFDF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6" name="Google Shape;106;p1"/>
          <p:cNvSpPr/>
          <p:nvPr/>
        </p:nvSpPr>
        <p:spPr>
          <a:xfrm>
            <a:off x="755175" y="630725"/>
            <a:ext cx="6017100" cy="1207500"/>
          </a:xfrm>
          <a:prstGeom prst="rect">
            <a:avLst/>
          </a:pr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900" b="0" i="0" u="none" strike="noStrike" cap="none">
                <a:solidFill>
                  <a:schemeClr val="lt1"/>
                </a:solidFill>
                <a:latin typeface="Arial"/>
                <a:ea typeface="Arial"/>
                <a:cs typeface="Arial"/>
                <a:sym typeface="Arial"/>
              </a:rPr>
              <a:t>Pattern Recognition</a:t>
            </a:r>
            <a:r>
              <a:rPr lang="en-US" sz="2900">
                <a:solidFill>
                  <a:schemeClr val="lt1"/>
                </a:solidFill>
              </a:rPr>
              <a:t> System</a:t>
            </a:r>
            <a:r>
              <a:rPr lang="en-US" sz="2900" b="0" i="0" u="none" strike="noStrike" cap="none">
                <a:solidFill>
                  <a:schemeClr val="lt1"/>
                </a:solidFill>
                <a:latin typeface="Arial"/>
                <a:ea typeface="Arial"/>
                <a:cs typeface="Arial"/>
                <a:sym typeface="Arial"/>
              </a:rPr>
              <a:t> Project</a:t>
            </a:r>
            <a:endParaRPr sz="2900" b="0" i="0" u="none" strike="noStrike" cap="none">
              <a:solidFill>
                <a:schemeClr val="lt1"/>
              </a:solidFill>
              <a:latin typeface="Arial"/>
              <a:ea typeface="Arial"/>
              <a:cs typeface="Arial"/>
              <a:sym typeface="Arial"/>
            </a:endParaRPr>
          </a:p>
        </p:txBody>
      </p:sp>
      <p:sp>
        <p:nvSpPr>
          <p:cNvPr id="107" name="Google Shape;107;p1"/>
          <p:cNvSpPr txBox="1"/>
          <p:nvPr/>
        </p:nvSpPr>
        <p:spPr>
          <a:xfrm>
            <a:off x="659475" y="2240300"/>
            <a:ext cx="7469100" cy="80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300">
              <a:solidFill>
                <a:schemeClr val="dk1"/>
              </a:solidFill>
              <a:latin typeface="Arial"/>
              <a:ea typeface="Arial"/>
              <a:cs typeface="Arial"/>
              <a:sym typeface="Arial"/>
            </a:endParaRPr>
          </a:p>
          <a:p>
            <a:pPr marL="0" marR="0" lvl="0" indent="0" algn="l" rtl="0">
              <a:spcBef>
                <a:spcPts val="0"/>
              </a:spcBef>
              <a:spcAft>
                <a:spcPts val="0"/>
              </a:spcAft>
              <a:buNone/>
            </a:pPr>
            <a:r>
              <a:rPr lang="en-US" sz="2300" b="1">
                <a:solidFill>
                  <a:schemeClr val="dk1"/>
                </a:solidFill>
                <a:latin typeface="Arial"/>
                <a:ea typeface="Arial"/>
                <a:cs typeface="Arial"/>
                <a:sym typeface="Arial"/>
              </a:rPr>
              <a:t> Project: Workplace Stress Level Detection	 System</a:t>
            </a:r>
            <a:endParaRPr sz="1300"/>
          </a:p>
        </p:txBody>
      </p:sp>
      <p:sp>
        <p:nvSpPr>
          <p:cNvPr id="108" name="Google Shape;108;p1"/>
          <p:cNvSpPr txBox="1"/>
          <p:nvPr/>
        </p:nvSpPr>
        <p:spPr>
          <a:xfrm>
            <a:off x="794351" y="4034188"/>
            <a:ext cx="41646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62626"/>
                </a:solidFill>
                <a:latin typeface="Century Gothic"/>
                <a:ea typeface="Century Gothic"/>
                <a:cs typeface="Century Gothic"/>
                <a:sym typeface="Century Gothic"/>
              </a:rPr>
              <a:t>By: 	</a:t>
            </a:r>
            <a:r>
              <a:rPr lang="en-US" sz="1800">
                <a:solidFill>
                  <a:schemeClr val="dk1"/>
                </a:solidFill>
                <a:latin typeface="Arial"/>
                <a:ea typeface="Arial"/>
                <a:cs typeface="Arial"/>
                <a:sym typeface="Arial"/>
              </a:rPr>
              <a:t>WANG HONGTAO 	A0195158U </a:t>
            </a:r>
            <a:endParaRPr/>
          </a:p>
          <a:p>
            <a:pPr marL="0" marR="0" lvl="0" indent="457200" algn="l" rtl="0">
              <a:spcBef>
                <a:spcPts val="0"/>
              </a:spcBef>
              <a:spcAft>
                <a:spcPts val="0"/>
              </a:spcAft>
              <a:buNone/>
            </a:pPr>
            <a:r>
              <a:rPr lang="en-US" sz="1800">
                <a:solidFill>
                  <a:schemeClr val="dk1"/>
                </a:solidFill>
                <a:latin typeface="Arial"/>
                <a:ea typeface="Arial"/>
                <a:cs typeface="Arial"/>
                <a:sym typeface="Arial"/>
              </a:rPr>
              <a:t>Yang Yizhou 			A0231320A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endParaRPr sz="1800">
              <a:solidFill>
                <a:srgbClr val="262626"/>
              </a:solidFill>
              <a:latin typeface="Century Gothic"/>
              <a:ea typeface="Century Gothic"/>
              <a:cs typeface="Century Gothic"/>
              <a:sym typeface="Century Gothic"/>
            </a:endParaRPr>
          </a:p>
        </p:txBody>
      </p:sp>
      <p:sp>
        <p:nvSpPr>
          <p:cNvPr id="109" name="Google Shape;109;p1"/>
          <p:cNvSpPr txBox="1"/>
          <p:nvPr/>
        </p:nvSpPr>
        <p:spPr>
          <a:xfrm>
            <a:off x="710616" y="5373016"/>
            <a:ext cx="2143647"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dirty="0">
                <a:solidFill>
                  <a:srgbClr val="262626"/>
                </a:solidFill>
                <a:latin typeface="Century Gothic"/>
                <a:ea typeface="Century Gothic"/>
                <a:cs typeface="Century Gothic"/>
                <a:sym typeface="Century Gothic"/>
              </a:rPr>
              <a:t>Date:28/08/2021</a:t>
            </a:r>
            <a:endParaRPr sz="1800" dirty="0">
              <a:solidFill>
                <a:srgbClr val="262626"/>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ec35b994f2_0_49"/>
          <p:cNvSpPr txBox="1"/>
          <p:nvPr/>
        </p:nvSpPr>
        <p:spPr>
          <a:xfrm>
            <a:off x="865475" y="630300"/>
            <a:ext cx="7805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t>Step 1: Facial Recognition(OpenCV haar cascadeclassifier)</a:t>
            </a:r>
            <a:endParaRPr sz="2100"/>
          </a:p>
        </p:txBody>
      </p:sp>
      <p:pic>
        <p:nvPicPr>
          <p:cNvPr id="249" name="Google Shape;249;gec35b994f2_0_49"/>
          <p:cNvPicPr preferRelativeResize="0"/>
          <p:nvPr/>
        </p:nvPicPr>
        <p:blipFill>
          <a:blip r:embed="rId3">
            <a:alphaModFix/>
          </a:blip>
          <a:stretch>
            <a:fillRect/>
          </a:stretch>
        </p:blipFill>
        <p:spPr>
          <a:xfrm>
            <a:off x="1713999" y="1183700"/>
            <a:ext cx="8974751" cy="492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ec35b994f2_2_73"/>
          <p:cNvSpPr txBox="1"/>
          <p:nvPr/>
        </p:nvSpPr>
        <p:spPr>
          <a:xfrm>
            <a:off x="560600" y="710100"/>
            <a:ext cx="8913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dk1"/>
                </a:solidFill>
              </a:rPr>
              <a:t>Step 2 Emotion recognition(CNN)</a:t>
            </a:r>
            <a:endParaRPr sz="2100"/>
          </a:p>
        </p:txBody>
      </p:sp>
      <p:pic>
        <p:nvPicPr>
          <p:cNvPr id="256" name="Google Shape;256;gec35b994f2_2_73"/>
          <p:cNvPicPr preferRelativeResize="0"/>
          <p:nvPr/>
        </p:nvPicPr>
        <p:blipFill>
          <a:blip r:embed="rId3">
            <a:alphaModFix/>
          </a:blip>
          <a:stretch>
            <a:fillRect/>
          </a:stretch>
        </p:blipFill>
        <p:spPr>
          <a:xfrm>
            <a:off x="1666000" y="1326725"/>
            <a:ext cx="8188126" cy="4687451"/>
          </a:xfrm>
          <a:prstGeom prst="rect">
            <a:avLst/>
          </a:prstGeom>
          <a:noFill/>
          <a:ln>
            <a:noFill/>
          </a:ln>
        </p:spPr>
      </p:pic>
      <p:sp>
        <p:nvSpPr>
          <p:cNvPr id="257" name="Google Shape;257;gec35b994f2_2_73"/>
          <p:cNvSpPr txBox="1"/>
          <p:nvPr/>
        </p:nvSpPr>
        <p:spPr>
          <a:xfrm>
            <a:off x="560600" y="6014175"/>
            <a:ext cx="11631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dk1"/>
                </a:solidFill>
              </a:rPr>
              <a:t>Dataset: </a:t>
            </a:r>
            <a:r>
              <a:rPr lang="en-US" sz="2100" u="sng">
                <a:solidFill>
                  <a:schemeClr val="hlink"/>
                </a:solidFill>
                <a:hlinkClick r:id="rId4"/>
              </a:rPr>
              <a:t>Challenges in Representation Learning: Facial Expression Recognition Challenge | Kaggle</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ec35b994f2_2_82"/>
          <p:cNvSpPr txBox="1"/>
          <p:nvPr/>
        </p:nvSpPr>
        <p:spPr>
          <a:xfrm>
            <a:off x="784850" y="579275"/>
            <a:ext cx="4522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dk1"/>
                </a:solidFill>
              </a:rPr>
              <a:t>Step 3 series of emotions(HMM)</a:t>
            </a:r>
            <a:endParaRPr sz="2100"/>
          </a:p>
        </p:txBody>
      </p:sp>
      <p:sp>
        <p:nvSpPr>
          <p:cNvPr id="264" name="Google Shape;264;gec35b994f2_2_82"/>
          <p:cNvSpPr txBox="1"/>
          <p:nvPr/>
        </p:nvSpPr>
        <p:spPr>
          <a:xfrm>
            <a:off x="1153350" y="3793425"/>
            <a:ext cx="98853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solidFill>
                  <a:schemeClr val="dk1"/>
                </a:solidFill>
                <a:latin typeface="Arial Narrow"/>
                <a:ea typeface="Arial Narrow"/>
                <a:cs typeface="Arial Narrow"/>
                <a:sym typeface="Arial Narrow"/>
              </a:rPr>
              <a:t>     1    2    3    4    5    6    7</a:t>
            </a:r>
            <a:endParaRPr sz="1200" b="1">
              <a:solidFill>
                <a:schemeClr val="dk1"/>
              </a:solidFill>
              <a:latin typeface="Arial Narrow"/>
              <a:ea typeface="Arial Narrow"/>
              <a:cs typeface="Arial Narrow"/>
              <a:sym typeface="Arial Narrow"/>
            </a:endParaRPr>
          </a:p>
          <a:p>
            <a:pPr marL="0" lvl="0" indent="0" algn="l" rtl="0">
              <a:spcBef>
                <a:spcPts val="0"/>
              </a:spcBef>
              <a:spcAft>
                <a:spcPts val="0"/>
              </a:spcAft>
              <a:buNone/>
            </a:pPr>
            <a:r>
              <a:rPr lang="en-US" sz="1200" b="1">
                <a:solidFill>
                  <a:schemeClr val="dk1"/>
                </a:solidFill>
                <a:latin typeface="Arial Narrow"/>
                <a:ea typeface="Arial Narrow"/>
                <a:cs typeface="Arial Narrow"/>
                <a:sym typeface="Arial Narrow"/>
              </a:rPr>
              <a:t>A: H   U    H   U    H   H    H</a:t>
            </a:r>
            <a:endParaRPr sz="1200" b="1">
              <a:solidFill>
                <a:schemeClr val="dk1"/>
              </a:solidFill>
              <a:latin typeface="Arial Narrow"/>
              <a:ea typeface="Arial Narrow"/>
              <a:cs typeface="Arial Narrow"/>
              <a:sym typeface="Arial Narrow"/>
            </a:endParaRPr>
          </a:p>
          <a:p>
            <a:pPr marL="0" lvl="0" indent="0" algn="l" rtl="0">
              <a:spcBef>
                <a:spcPts val="0"/>
              </a:spcBef>
              <a:spcAft>
                <a:spcPts val="0"/>
              </a:spcAft>
              <a:buNone/>
            </a:pPr>
            <a:r>
              <a:rPr lang="en-US" sz="1200" b="1">
                <a:solidFill>
                  <a:schemeClr val="dk1"/>
                </a:solidFill>
                <a:latin typeface="Arial Narrow"/>
                <a:ea typeface="Arial Narrow"/>
                <a:cs typeface="Arial Narrow"/>
                <a:sym typeface="Arial Narrow"/>
              </a:rPr>
              <a:t>B: N   U    U   U    U   N    H</a:t>
            </a:r>
            <a:r>
              <a:rPr lang="en-US">
                <a:solidFill>
                  <a:schemeClr val="dk1"/>
                </a:solidFill>
              </a:rPr>
              <a:t> </a:t>
            </a:r>
            <a:endParaRPr/>
          </a:p>
        </p:txBody>
      </p:sp>
      <p:graphicFrame>
        <p:nvGraphicFramePr>
          <p:cNvPr id="265" name="Google Shape;265;gec35b994f2_2_82"/>
          <p:cNvGraphicFramePr/>
          <p:nvPr/>
        </p:nvGraphicFramePr>
        <p:xfrm>
          <a:off x="784850" y="1583175"/>
          <a:ext cx="3000000" cy="3000000"/>
        </p:xfrm>
        <a:graphic>
          <a:graphicData uri="http://schemas.openxmlformats.org/drawingml/2006/table">
            <a:tbl>
              <a:tblPr>
                <a:noFill/>
                <a:tableStyleId>{46E276D7-AF77-468D-A5D1-C669A348B20A}</a:tableStyleId>
              </a:tblPr>
              <a:tblGrid>
                <a:gridCol w="1060475">
                  <a:extLst>
                    <a:ext uri="{9D8B030D-6E8A-4147-A177-3AD203B41FA5}">
                      <a16:colId xmlns:a16="http://schemas.microsoft.com/office/drawing/2014/main" val="20000"/>
                    </a:ext>
                  </a:extLst>
                </a:gridCol>
                <a:gridCol w="1060475">
                  <a:extLst>
                    <a:ext uri="{9D8B030D-6E8A-4147-A177-3AD203B41FA5}">
                      <a16:colId xmlns:a16="http://schemas.microsoft.com/office/drawing/2014/main" val="20001"/>
                    </a:ext>
                  </a:extLst>
                </a:gridCol>
                <a:gridCol w="1060475">
                  <a:extLst>
                    <a:ext uri="{9D8B030D-6E8A-4147-A177-3AD203B41FA5}">
                      <a16:colId xmlns:a16="http://schemas.microsoft.com/office/drawing/2014/main" val="20002"/>
                    </a:ext>
                  </a:extLst>
                </a:gridCol>
                <a:gridCol w="10604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high</a:t>
                      </a:r>
                      <a:endParaRPr/>
                    </a:p>
                  </a:txBody>
                  <a:tcPr marL="91425" marR="91425" marT="91425" marB="91425"/>
                </a:tc>
                <a:tc>
                  <a:txBody>
                    <a:bodyPr/>
                    <a:lstStyle/>
                    <a:p>
                      <a:pPr marL="0" lvl="0" indent="0" algn="l" rtl="0">
                        <a:spcBef>
                          <a:spcPts val="0"/>
                        </a:spcBef>
                        <a:spcAft>
                          <a:spcPts val="0"/>
                        </a:spcAft>
                        <a:buNone/>
                      </a:pPr>
                      <a:r>
                        <a:rPr lang="en-US"/>
                        <a:t>mid </a:t>
                      </a:r>
                      <a:endParaRPr/>
                    </a:p>
                  </a:txBody>
                  <a:tcPr marL="91425" marR="91425" marT="91425" marB="91425"/>
                </a:tc>
                <a:tc>
                  <a:txBody>
                    <a:bodyPr/>
                    <a:lstStyle/>
                    <a:p>
                      <a:pPr marL="0" lvl="0" indent="0" algn="l" rtl="0">
                        <a:spcBef>
                          <a:spcPts val="0"/>
                        </a:spcBef>
                        <a:spcAft>
                          <a:spcPts val="0"/>
                        </a:spcAft>
                        <a:buNone/>
                      </a:pPr>
                      <a:r>
                        <a:rPr lang="en-US"/>
                        <a:t>low</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high</a:t>
                      </a:r>
                      <a:endParaRPr/>
                    </a:p>
                  </a:txBody>
                  <a:tcPr marL="91425" marR="91425" marT="91425" marB="91425"/>
                </a:tc>
                <a:tc>
                  <a:txBody>
                    <a:bodyPr/>
                    <a:lstStyle/>
                    <a:p>
                      <a:pPr marL="0" lvl="0" indent="0" algn="l" rtl="0">
                        <a:spcBef>
                          <a:spcPts val="0"/>
                        </a:spcBef>
                        <a:spcAft>
                          <a:spcPts val="0"/>
                        </a:spcAft>
                        <a:buNone/>
                      </a:pPr>
                      <a:r>
                        <a:rPr lang="en-US"/>
                        <a:t>0.8</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mid</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tc>
                  <a:txBody>
                    <a:bodyPr/>
                    <a:lstStyle/>
                    <a:p>
                      <a:pPr marL="0" lvl="0" indent="0" algn="l" rtl="0">
                        <a:spcBef>
                          <a:spcPts val="0"/>
                        </a:spcBef>
                        <a:spcAft>
                          <a:spcPts val="0"/>
                        </a:spcAft>
                        <a:buNone/>
                      </a:pPr>
                      <a:r>
                        <a:rPr lang="en-US"/>
                        <a:t>0.8</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low</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tc>
                  <a:txBody>
                    <a:bodyPr/>
                    <a:lstStyle/>
                    <a:p>
                      <a:pPr marL="0" lvl="0" indent="0" algn="l" rtl="0">
                        <a:spcBef>
                          <a:spcPts val="0"/>
                        </a:spcBef>
                        <a:spcAft>
                          <a:spcPts val="0"/>
                        </a:spcAft>
                        <a:buNone/>
                      </a:pPr>
                      <a:r>
                        <a:rPr lang="en-US"/>
                        <a:t>0.8</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66" name="Google Shape;266;gec35b994f2_2_82"/>
          <p:cNvGraphicFramePr/>
          <p:nvPr/>
        </p:nvGraphicFramePr>
        <p:xfrm>
          <a:off x="6056850" y="1583175"/>
          <a:ext cx="3000000" cy="3000000"/>
        </p:xfrm>
        <a:graphic>
          <a:graphicData uri="http://schemas.openxmlformats.org/drawingml/2006/table">
            <a:tbl>
              <a:tblPr>
                <a:noFill/>
                <a:tableStyleId>{46E276D7-AF77-468D-A5D1-C669A348B20A}</a:tableStyleId>
              </a:tblPr>
              <a:tblGrid>
                <a:gridCol w="1060475">
                  <a:extLst>
                    <a:ext uri="{9D8B030D-6E8A-4147-A177-3AD203B41FA5}">
                      <a16:colId xmlns:a16="http://schemas.microsoft.com/office/drawing/2014/main" val="20000"/>
                    </a:ext>
                  </a:extLst>
                </a:gridCol>
                <a:gridCol w="1060475">
                  <a:extLst>
                    <a:ext uri="{9D8B030D-6E8A-4147-A177-3AD203B41FA5}">
                      <a16:colId xmlns:a16="http://schemas.microsoft.com/office/drawing/2014/main" val="20001"/>
                    </a:ext>
                  </a:extLst>
                </a:gridCol>
                <a:gridCol w="1060475">
                  <a:extLst>
                    <a:ext uri="{9D8B030D-6E8A-4147-A177-3AD203B41FA5}">
                      <a16:colId xmlns:a16="http://schemas.microsoft.com/office/drawing/2014/main" val="20002"/>
                    </a:ext>
                  </a:extLst>
                </a:gridCol>
                <a:gridCol w="10604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Happy</a:t>
                      </a:r>
                      <a:endParaRPr/>
                    </a:p>
                  </a:txBody>
                  <a:tcPr marL="91425" marR="91425" marT="91425" marB="91425"/>
                </a:tc>
                <a:tc>
                  <a:txBody>
                    <a:bodyPr/>
                    <a:lstStyle/>
                    <a:p>
                      <a:pPr marL="0" lvl="0" indent="0" algn="l" rtl="0">
                        <a:spcBef>
                          <a:spcPts val="0"/>
                        </a:spcBef>
                        <a:spcAft>
                          <a:spcPts val="0"/>
                        </a:spcAft>
                        <a:buNone/>
                      </a:pPr>
                      <a:r>
                        <a:rPr lang="en-US">
                          <a:solidFill>
                            <a:schemeClr val="dk1"/>
                          </a:solidFill>
                        </a:rPr>
                        <a:t>Neutrality</a:t>
                      </a:r>
                      <a:endParaRPr/>
                    </a:p>
                  </a:txBody>
                  <a:tcPr marL="91425" marR="91425" marT="91425" marB="91425"/>
                </a:tc>
                <a:tc>
                  <a:txBody>
                    <a:bodyPr/>
                    <a:lstStyle/>
                    <a:p>
                      <a:pPr marL="0" lvl="0" indent="0" algn="l" rtl="0">
                        <a:spcBef>
                          <a:spcPts val="0"/>
                        </a:spcBef>
                        <a:spcAft>
                          <a:spcPts val="0"/>
                        </a:spcAft>
                        <a:buNone/>
                      </a:pPr>
                      <a:r>
                        <a:rPr lang="en-US"/>
                        <a:t>Unhappy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high</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tc>
                  <a:txBody>
                    <a:bodyPr/>
                    <a:lstStyle/>
                    <a:p>
                      <a:pPr marL="0" lvl="0" indent="0" algn="l" rtl="0">
                        <a:spcBef>
                          <a:spcPts val="0"/>
                        </a:spcBef>
                        <a:spcAft>
                          <a:spcPts val="0"/>
                        </a:spcAft>
                        <a:buNone/>
                      </a:pPr>
                      <a:r>
                        <a:rPr lang="en-US"/>
                        <a:t>0.8</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mid</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tc>
                  <a:txBody>
                    <a:bodyPr/>
                    <a:lstStyle/>
                    <a:p>
                      <a:pPr marL="0" lvl="0" indent="0" algn="l" rtl="0">
                        <a:spcBef>
                          <a:spcPts val="0"/>
                        </a:spcBef>
                        <a:spcAft>
                          <a:spcPts val="0"/>
                        </a:spcAft>
                        <a:buNone/>
                      </a:pPr>
                      <a:r>
                        <a:rPr lang="en-US"/>
                        <a:t>0.8</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low</a:t>
                      </a:r>
                      <a:endParaRPr/>
                    </a:p>
                  </a:txBody>
                  <a:tcPr marL="91425" marR="91425" marT="91425" marB="91425"/>
                </a:tc>
                <a:tc>
                  <a:txBody>
                    <a:bodyPr/>
                    <a:lstStyle/>
                    <a:p>
                      <a:pPr marL="0" lvl="0" indent="0" algn="l" rtl="0">
                        <a:spcBef>
                          <a:spcPts val="0"/>
                        </a:spcBef>
                        <a:spcAft>
                          <a:spcPts val="0"/>
                        </a:spcAft>
                        <a:buNone/>
                      </a:pPr>
                      <a:r>
                        <a:rPr lang="en-US"/>
                        <a:t>0.8</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tc>
                  <a:txBody>
                    <a:bodyPr/>
                    <a:lstStyle/>
                    <a:p>
                      <a:pPr marL="0" lvl="0" indent="0" algn="l" rtl="0">
                        <a:spcBef>
                          <a:spcPts val="0"/>
                        </a:spcBef>
                        <a:spcAft>
                          <a:spcPts val="0"/>
                        </a:spcAft>
                        <a:buNone/>
                      </a:pPr>
                      <a:r>
                        <a:rPr lang="en-US"/>
                        <a:t>0.1</a:t>
                      </a:r>
                      <a:endParaRPr/>
                    </a:p>
                  </a:txBody>
                  <a:tcPr marL="91425" marR="91425" marT="91425" marB="91425"/>
                </a:tc>
                <a:extLst>
                  <a:ext uri="{0D108BD9-81ED-4DB2-BD59-A6C34878D82A}">
                    <a16:rowId xmlns:a16="http://schemas.microsoft.com/office/drawing/2014/main" val="10003"/>
                  </a:ext>
                </a:extLst>
              </a:tr>
            </a:tbl>
          </a:graphicData>
        </a:graphic>
      </p:graphicFrame>
      <p:sp>
        <p:nvSpPr>
          <p:cNvPr id="267" name="Google Shape;267;gec35b994f2_2_82"/>
          <p:cNvSpPr txBox="1"/>
          <p:nvPr/>
        </p:nvSpPr>
        <p:spPr>
          <a:xfrm>
            <a:off x="1153350" y="4936225"/>
            <a:ext cx="98853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solidFill>
                  <a:schemeClr val="dk1"/>
                </a:solidFill>
                <a:latin typeface="Arial Narrow"/>
                <a:ea typeface="Arial Narrow"/>
                <a:cs typeface="Arial Narrow"/>
                <a:sym typeface="Arial Narrow"/>
              </a:rPr>
              <a:t>     1    2    3    4    5    6    7</a:t>
            </a:r>
            <a:endParaRPr sz="1200" b="1">
              <a:solidFill>
                <a:schemeClr val="dk1"/>
              </a:solidFill>
              <a:latin typeface="Arial Narrow"/>
              <a:ea typeface="Arial Narrow"/>
              <a:cs typeface="Arial Narrow"/>
              <a:sym typeface="Arial Narrow"/>
            </a:endParaRPr>
          </a:p>
          <a:p>
            <a:pPr marL="0" lvl="0" indent="0" algn="l" rtl="0">
              <a:spcBef>
                <a:spcPts val="0"/>
              </a:spcBef>
              <a:spcAft>
                <a:spcPts val="0"/>
              </a:spcAft>
              <a:buNone/>
            </a:pPr>
            <a:r>
              <a:rPr lang="en-US" sz="1200" b="1">
                <a:solidFill>
                  <a:schemeClr val="dk1"/>
                </a:solidFill>
                <a:latin typeface="Arial Narrow"/>
                <a:ea typeface="Arial Narrow"/>
                <a:cs typeface="Arial Narrow"/>
                <a:sym typeface="Arial Narrow"/>
              </a:rPr>
              <a:t>A: H   M   L    M   M   M   L </a:t>
            </a:r>
            <a:endParaRPr sz="1200" b="1">
              <a:solidFill>
                <a:schemeClr val="dk1"/>
              </a:solidFill>
              <a:latin typeface="Arial Narrow"/>
              <a:ea typeface="Arial Narrow"/>
              <a:cs typeface="Arial Narrow"/>
              <a:sym typeface="Arial Narrow"/>
            </a:endParaRPr>
          </a:p>
          <a:p>
            <a:pPr marL="0" lvl="0" indent="0" algn="l" rtl="0">
              <a:spcBef>
                <a:spcPts val="0"/>
              </a:spcBef>
              <a:spcAft>
                <a:spcPts val="0"/>
              </a:spcAft>
              <a:buNone/>
            </a:pPr>
            <a:r>
              <a:rPr lang="en-US" sz="1200" b="1">
                <a:solidFill>
                  <a:schemeClr val="dk1"/>
                </a:solidFill>
                <a:latin typeface="Arial Narrow"/>
                <a:ea typeface="Arial Narrow"/>
                <a:cs typeface="Arial Narrow"/>
                <a:sym typeface="Arial Narrow"/>
              </a:rPr>
              <a:t>B: M  H    H    H   H   H    L</a:t>
            </a:r>
            <a:r>
              <a:rPr lang="en-US">
                <a:solidFill>
                  <a:schemeClr val="dk1"/>
                </a:solidFil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ec35b994f2_2_94"/>
          <p:cNvSpPr txBox="1"/>
          <p:nvPr/>
        </p:nvSpPr>
        <p:spPr>
          <a:xfrm>
            <a:off x="485850" y="336350"/>
            <a:ext cx="8539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dk1"/>
                </a:solidFill>
              </a:rPr>
              <a:t>Step 4 Generate a report</a:t>
            </a:r>
            <a:endParaRPr/>
          </a:p>
        </p:txBody>
      </p:sp>
      <p:graphicFrame>
        <p:nvGraphicFramePr>
          <p:cNvPr id="274" name="Google Shape;274;gec35b994f2_2_94"/>
          <p:cNvGraphicFramePr/>
          <p:nvPr/>
        </p:nvGraphicFramePr>
        <p:xfrm>
          <a:off x="877775" y="1103725"/>
          <a:ext cx="3000000" cy="3000000"/>
        </p:xfrm>
        <a:graphic>
          <a:graphicData uri="http://schemas.openxmlformats.org/drawingml/2006/table">
            <a:tbl>
              <a:tblPr>
                <a:noFill/>
                <a:tableStyleId>{46E276D7-AF77-468D-A5D1-C669A348B20A}</a:tableStyleId>
              </a:tblPr>
              <a:tblGrid>
                <a:gridCol w="1901250">
                  <a:extLst>
                    <a:ext uri="{9D8B030D-6E8A-4147-A177-3AD203B41FA5}">
                      <a16:colId xmlns:a16="http://schemas.microsoft.com/office/drawing/2014/main" val="20000"/>
                    </a:ext>
                  </a:extLst>
                </a:gridCol>
                <a:gridCol w="1901250">
                  <a:extLst>
                    <a:ext uri="{9D8B030D-6E8A-4147-A177-3AD203B41FA5}">
                      <a16:colId xmlns:a16="http://schemas.microsoft.com/office/drawing/2014/main" val="20001"/>
                    </a:ext>
                  </a:extLst>
                </a:gridCol>
              </a:tblGrid>
              <a:tr h="403325">
                <a:tc>
                  <a:txBody>
                    <a:bodyPr/>
                    <a:lstStyle/>
                    <a:p>
                      <a:pPr marL="0" lvl="0" indent="0" algn="l" rtl="0">
                        <a:spcBef>
                          <a:spcPts val="0"/>
                        </a:spcBef>
                        <a:spcAft>
                          <a:spcPts val="0"/>
                        </a:spcAft>
                        <a:buNone/>
                      </a:pPr>
                      <a:r>
                        <a:rPr lang="en-US"/>
                        <a:t>Name</a:t>
                      </a:r>
                      <a:endParaRPr/>
                    </a:p>
                  </a:txBody>
                  <a:tcPr marL="91425" marR="91425" marT="91425" marB="91425"/>
                </a:tc>
                <a:tc>
                  <a:txBody>
                    <a:bodyPr/>
                    <a:lstStyle/>
                    <a:p>
                      <a:pPr marL="0" lvl="0" indent="0" algn="l" rtl="0">
                        <a:spcBef>
                          <a:spcPts val="0"/>
                        </a:spcBef>
                        <a:spcAft>
                          <a:spcPts val="0"/>
                        </a:spcAft>
                        <a:buNone/>
                      </a:pPr>
                      <a:r>
                        <a:rPr lang="en-US"/>
                        <a:t>Stress level</a:t>
                      </a:r>
                      <a:endParaRPr/>
                    </a:p>
                  </a:txBody>
                  <a:tcPr marL="91425" marR="91425" marT="91425" marB="91425"/>
                </a:tc>
                <a:extLst>
                  <a:ext uri="{0D108BD9-81ED-4DB2-BD59-A6C34878D82A}">
                    <a16:rowId xmlns:a16="http://schemas.microsoft.com/office/drawing/2014/main" val="10000"/>
                  </a:ext>
                </a:extLst>
              </a:tr>
              <a:tr h="403325">
                <a:tc>
                  <a:txBody>
                    <a:bodyPr/>
                    <a:lstStyle/>
                    <a:p>
                      <a:pPr marL="0" lvl="0" indent="0" algn="l" rtl="0">
                        <a:spcBef>
                          <a:spcPts val="0"/>
                        </a:spcBef>
                        <a:spcAft>
                          <a:spcPts val="0"/>
                        </a:spcAft>
                        <a:buClr>
                          <a:schemeClr val="dk1"/>
                        </a:buClr>
                        <a:buSzPts val="1100"/>
                        <a:buFont typeface="Arial"/>
                        <a:buNone/>
                      </a:pPr>
                      <a:r>
                        <a:rPr lang="en-US">
                          <a:solidFill>
                            <a:schemeClr val="dk1"/>
                          </a:solidFill>
                        </a:rPr>
                        <a:t>Wang Hongtao</a:t>
                      </a:r>
                      <a:endParaRPr/>
                    </a:p>
                  </a:txBody>
                  <a:tcPr marL="91425" marR="91425" marT="91425" marB="91425"/>
                </a:tc>
                <a:tc>
                  <a:txBody>
                    <a:bodyPr/>
                    <a:lstStyle/>
                    <a:p>
                      <a:pPr marL="0" lvl="0" indent="0" algn="l" rtl="0">
                        <a:spcBef>
                          <a:spcPts val="0"/>
                        </a:spcBef>
                        <a:spcAft>
                          <a:spcPts val="0"/>
                        </a:spcAft>
                        <a:buNone/>
                      </a:pPr>
                      <a:r>
                        <a:rPr lang="en-US"/>
                        <a:t>H</a:t>
                      </a:r>
                      <a:endParaRPr/>
                    </a:p>
                  </a:txBody>
                  <a:tcPr marL="91425" marR="91425" marT="91425" marB="91425"/>
                </a:tc>
                <a:extLst>
                  <a:ext uri="{0D108BD9-81ED-4DB2-BD59-A6C34878D82A}">
                    <a16:rowId xmlns:a16="http://schemas.microsoft.com/office/drawing/2014/main" val="10001"/>
                  </a:ext>
                </a:extLst>
              </a:tr>
              <a:tr h="403325">
                <a:tc>
                  <a:txBody>
                    <a:bodyPr/>
                    <a:lstStyle/>
                    <a:p>
                      <a:pPr marL="0" lvl="0" indent="0" algn="l" rtl="0">
                        <a:spcBef>
                          <a:spcPts val="0"/>
                        </a:spcBef>
                        <a:spcAft>
                          <a:spcPts val="0"/>
                        </a:spcAft>
                        <a:buClr>
                          <a:schemeClr val="dk1"/>
                        </a:buClr>
                        <a:buSzPts val="1100"/>
                        <a:buFont typeface="Arial"/>
                        <a:buNone/>
                      </a:pPr>
                      <a:r>
                        <a:rPr lang="en-US">
                          <a:solidFill>
                            <a:schemeClr val="dk1"/>
                          </a:solidFill>
                        </a:rPr>
                        <a:t>Yang Yizhou</a:t>
                      </a:r>
                      <a:endParaRPr/>
                    </a:p>
                  </a:txBody>
                  <a:tcPr marL="91425" marR="91425" marT="91425" marB="91425"/>
                </a:tc>
                <a:tc>
                  <a:txBody>
                    <a:bodyPr/>
                    <a:lstStyle/>
                    <a:p>
                      <a:pPr marL="0" lvl="0" indent="0" algn="l" rtl="0">
                        <a:spcBef>
                          <a:spcPts val="0"/>
                        </a:spcBef>
                        <a:spcAft>
                          <a:spcPts val="0"/>
                        </a:spcAft>
                        <a:buNone/>
                      </a:pPr>
                      <a:r>
                        <a:rPr lang="en-US"/>
                        <a:t>L</a:t>
                      </a:r>
                      <a:endParaRPr/>
                    </a:p>
                  </a:txBody>
                  <a:tcPr marL="91425" marR="91425" marT="91425" marB="91425"/>
                </a:tc>
                <a:extLst>
                  <a:ext uri="{0D108BD9-81ED-4DB2-BD59-A6C34878D82A}">
                    <a16:rowId xmlns:a16="http://schemas.microsoft.com/office/drawing/2014/main" val="10002"/>
                  </a:ext>
                </a:extLst>
              </a:tr>
              <a:tr h="4033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4033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3878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bl>
          </a:graphicData>
        </a:graphic>
      </p:graphicFrame>
      <p:sp>
        <p:nvSpPr>
          <p:cNvPr id="275" name="Google Shape;275;gec35b994f2_2_94"/>
          <p:cNvSpPr txBox="1"/>
          <p:nvPr/>
        </p:nvSpPr>
        <p:spPr>
          <a:xfrm>
            <a:off x="877775" y="3961550"/>
            <a:ext cx="10913400" cy="2174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2100" i="1">
                <a:solidFill>
                  <a:schemeClr val="dk1"/>
                </a:solidFill>
                <a:latin typeface="Arial Narrow"/>
                <a:ea typeface="Arial Narrow"/>
                <a:cs typeface="Arial Narrow"/>
                <a:sym typeface="Arial Narrow"/>
              </a:rPr>
              <a:t>For managers, based on the report, they can evaluate the pressure by comparing the assigned work and roughly conclude whether the causes of pressure are from workloads or other aspects. Managers can decide to reduce or add work tasks to employees.</a:t>
            </a:r>
            <a:endParaRPr sz="2100" i="1">
              <a:solidFill>
                <a:schemeClr val="dk1"/>
              </a:solidFill>
              <a:latin typeface="Arial Narrow"/>
              <a:ea typeface="Arial Narrow"/>
              <a:cs typeface="Arial Narrow"/>
              <a:sym typeface="Arial Narrow"/>
            </a:endParaRPr>
          </a:p>
          <a:p>
            <a:pPr marL="0" lvl="0" indent="0" algn="l" rtl="0">
              <a:lnSpc>
                <a:spcPct val="115000"/>
              </a:lnSpc>
              <a:spcBef>
                <a:spcPts val="1400"/>
              </a:spcBef>
              <a:spcAft>
                <a:spcPts val="1400"/>
              </a:spcAft>
              <a:buNone/>
            </a:pPr>
            <a:r>
              <a:rPr lang="en-US" sz="2100" i="1">
                <a:solidFill>
                  <a:schemeClr val="dk1"/>
                </a:solidFill>
                <a:latin typeface="Arial Narrow"/>
                <a:ea typeface="Arial Narrow"/>
                <a:cs typeface="Arial Narrow"/>
                <a:sym typeface="Arial Narrow"/>
              </a:rPr>
              <a:t>For the HR department, based on this report, they can find some potentially stressed employees in a more timely manner, and send them timely care before things get worse.</a:t>
            </a:r>
            <a:endParaRPr sz="2100" i="1">
              <a:solidFill>
                <a:schemeClr val="dk1"/>
              </a:solidFill>
              <a:latin typeface="Arial Narrow"/>
              <a:ea typeface="Arial Narrow"/>
              <a:cs typeface="Arial Narrow"/>
              <a:sym typeface="Arial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5" descr="âQAâçå¾çæç´¢ç»æ"/>
          <p:cNvPicPr preferRelativeResize="0">
            <a:picLocks noGrp="1"/>
          </p:cNvPicPr>
          <p:nvPr>
            <p:ph type="body" idx="1"/>
          </p:nvPr>
        </p:nvPicPr>
        <p:blipFill rotWithShape="1">
          <a:blip r:embed="rId3">
            <a:alphaModFix/>
          </a:blip>
          <a:srcRect/>
          <a:stretch/>
        </p:blipFill>
        <p:spPr>
          <a:xfrm>
            <a:off x="2337602" y="2014469"/>
            <a:ext cx="6709500" cy="4025700"/>
          </a:xfrm>
          <a:prstGeom prst="rect">
            <a:avLst/>
          </a:prstGeom>
          <a:noFill/>
          <a:ln>
            <a:noFill/>
          </a:ln>
        </p:spPr>
      </p:pic>
      <p:sp>
        <p:nvSpPr>
          <p:cNvPr id="281" name="Google Shape;281;p5"/>
          <p:cNvSpPr/>
          <p:nvPr/>
        </p:nvSpPr>
        <p:spPr>
          <a:xfrm>
            <a:off x="0" y="133350"/>
            <a:ext cx="171450" cy="514350"/>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5"/>
          <p:cNvSpPr/>
          <p:nvPr/>
        </p:nvSpPr>
        <p:spPr>
          <a:xfrm>
            <a:off x="171449" y="133350"/>
            <a:ext cx="5678116" cy="628555"/>
          </a:xfrm>
          <a:prstGeom prst="rect">
            <a:avLst/>
          </a:prstGeom>
          <a:noFill/>
          <a:ln>
            <a:noFill/>
          </a:ln>
        </p:spPr>
        <p:txBody>
          <a:bodyPr spcFirstLastPara="1" wrap="square" lIns="0" tIns="0" rIns="0" bIns="0" anchor="ctr" anchorCtr="0">
            <a:noAutofit/>
          </a:bodyPr>
          <a:lstStyle/>
          <a:p>
            <a:pPr marL="0" marR="0" lvl="0" indent="0" algn="l" rtl="0">
              <a:lnSpc>
                <a:spcPct val="70000"/>
              </a:lnSpc>
              <a:spcBef>
                <a:spcPts val="0"/>
              </a:spcBef>
              <a:spcAft>
                <a:spcPts val="0"/>
              </a:spcAft>
              <a:buNone/>
            </a:pPr>
            <a:r>
              <a:rPr lang="en-US" sz="2800">
                <a:solidFill>
                  <a:schemeClr val="dk1"/>
                </a:solidFill>
                <a:latin typeface="Microsoft Yahei"/>
                <a:ea typeface="Microsoft Yahei"/>
                <a:cs typeface="Microsoft Yahei"/>
                <a:sym typeface="Microsoft Yahei"/>
              </a:rPr>
              <a:t>Q &amp; 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p:nvPr/>
        </p:nvSpPr>
        <p:spPr>
          <a:xfrm>
            <a:off x="50199" y="-9043"/>
            <a:ext cx="12192000" cy="6857100"/>
          </a:xfrm>
          <a:prstGeom prst="rect">
            <a:avLst/>
          </a:prstGeom>
          <a:solidFill>
            <a:srgbClr val="FEFEFE">
              <a:alpha val="61960"/>
            </a:srgbClr>
          </a:solidFill>
          <a:ln>
            <a:noFill/>
          </a:ln>
        </p:spPr>
        <p:txBody>
          <a:bodyPr spcFirstLastPara="1" wrap="square" lIns="96750" tIns="48375" rIns="96750" bIns="48375" anchor="ctr" anchorCtr="0">
            <a:noAutofit/>
          </a:bodyPr>
          <a:lstStyle/>
          <a:p>
            <a:pPr marL="0" marR="0" lvl="0" indent="0" algn="ctr" rtl="0">
              <a:spcBef>
                <a:spcPts val="0"/>
              </a:spcBef>
              <a:spcAft>
                <a:spcPts val="0"/>
              </a:spcAft>
              <a:buNone/>
            </a:pPr>
            <a:endParaRPr sz="1904">
              <a:solidFill>
                <a:srgbClr val="000000"/>
              </a:solidFill>
              <a:latin typeface="Century Gothic"/>
              <a:ea typeface="Century Gothic"/>
              <a:cs typeface="Century Gothic"/>
              <a:sym typeface="Century Gothic"/>
            </a:endParaRPr>
          </a:p>
        </p:txBody>
      </p:sp>
      <p:sp>
        <p:nvSpPr>
          <p:cNvPr id="116" name="Google Shape;116;p2"/>
          <p:cNvSpPr/>
          <p:nvPr/>
        </p:nvSpPr>
        <p:spPr>
          <a:xfrm>
            <a:off x="50199" y="1574426"/>
            <a:ext cx="12192000" cy="5292600"/>
          </a:xfrm>
          <a:prstGeom prst="rect">
            <a:avLst/>
          </a:prstGeom>
          <a:solidFill>
            <a:schemeClr val="dk1"/>
          </a:solidFill>
          <a:ln>
            <a:noFill/>
          </a:ln>
        </p:spPr>
        <p:txBody>
          <a:bodyPr spcFirstLastPara="1" wrap="square" lIns="96750" tIns="48375" rIns="96750" bIns="48375" anchor="ctr" anchorCtr="0">
            <a:noAutofit/>
          </a:bodyPr>
          <a:lstStyle/>
          <a:p>
            <a:pPr marL="0" marR="0" lvl="0" indent="0" algn="ctr" rtl="0">
              <a:spcBef>
                <a:spcPts val="0"/>
              </a:spcBef>
              <a:spcAft>
                <a:spcPts val="0"/>
              </a:spcAft>
              <a:buNone/>
            </a:pPr>
            <a:endParaRPr sz="2000">
              <a:solidFill>
                <a:srgbClr val="000000"/>
              </a:solidFill>
              <a:latin typeface="Century Gothic"/>
              <a:ea typeface="Century Gothic"/>
              <a:cs typeface="Century Gothic"/>
              <a:sym typeface="Century Gothic"/>
            </a:endParaRPr>
          </a:p>
        </p:txBody>
      </p:sp>
      <p:sp>
        <p:nvSpPr>
          <p:cNvPr id="117" name="Google Shape;117;p2"/>
          <p:cNvSpPr txBox="1"/>
          <p:nvPr/>
        </p:nvSpPr>
        <p:spPr>
          <a:xfrm>
            <a:off x="5259386" y="601529"/>
            <a:ext cx="1987800" cy="708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000">
                <a:solidFill>
                  <a:schemeClr val="dk1"/>
                </a:solidFill>
                <a:latin typeface="Arial"/>
                <a:ea typeface="Arial"/>
                <a:cs typeface="Arial"/>
                <a:sym typeface="Arial"/>
              </a:rPr>
              <a:t>Agenda</a:t>
            </a:r>
            <a:endParaRPr sz="4000">
              <a:solidFill>
                <a:schemeClr val="dk1"/>
              </a:solidFill>
              <a:latin typeface="Arial"/>
              <a:ea typeface="Arial"/>
              <a:cs typeface="Arial"/>
              <a:sym typeface="Arial"/>
            </a:endParaRPr>
          </a:p>
        </p:txBody>
      </p:sp>
      <p:cxnSp>
        <p:nvCxnSpPr>
          <p:cNvPr id="118" name="Google Shape;118;p2"/>
          <p:cNvCxnSpPr/>
          <p:nvPr/>
        </p:nvCxnSpPr>
        <p:spPr>
          <a:xfrm>
            <a:off x="5259386" y="1309413"/>
            <a:ext cx="1982400" cy="0"/>
          </a:xfrm>
          <a:prstGeom prst="straightConnector1">
            <a:avLst/>
          </a:prstGeom>
          <a:noFill/>
          <a:ln w="9525" cap="flat" cmpd="sng">
            <a:solidFill>
              <a:schemeClr val="accent1"/>
            </a:solidFill>
            <a:prstDash val="solid"/>
            <a:miter lim="800000"/>
            <a:headEnd type="none" w="sm" len="sm"/>
            <a:tailEnd type="none" w="sm" len="sm"/>
          </a:ln>
        </p:spPr>
      </p:cxnSp>
      <p:sp>
        <p:nvSpPr>
          <p:cNvPr id="119" name="Google Shape;119;p2"/>
          <p:cNvSpPr/>
          <p:nvPr/>
        </p:nvSpPr>
        <p:spPr>
          <a:xfrm>
            <a:off x="1953097" y="2930813"/>
            <a:ext cx="329794" cy="485323"/>
          </a:xfrm>
          <a:custGeom>
            <a:avLst/>
            <a:gdLst/>
            <a:ahLst/>
            <a:cxnLst/>
            <a:rect l="l" t="t" r="r" b="b"/>
            <a:pathLst>
              <a:path w="94" h="140" extrusionOk="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1F497D"/>
          </a:solidFill>
          <a:ln>
            <a:noFill/>
          </a:ln>
        </p:spPr>
        <p:txBody>
          <a:bodyPr spcFirstLastPara="1" wrap="square" lIns="96750" tIns="48375" rIns="96750" bIns="48375" anchor="t" anchorCtr="0">
            <a:noAutofit/>
          </a:bodyPr>
          <a:lstStyle/>
          <a:p>
            <a:pPr marL="0" marR="0" lvl="0" indent="0" algn="ctr" rtl="0">
              <a:spcBef>
                <a:spcPts val="0"/>
              </a:spcBef>
              <a:spcAft>
                <a:spcPts val="0"/>
              </a:spcAft>
              <a:buNone/>
            </a:pPr>
            <a:endParaRPr sz="2963">
              <a:solidFill>
                <a:srgbClr val="1F497D"/>
              </a:solidFill>
              <a:latin typeface="Microsoft Yahei"/>
              <a:ea typeface="Microsoft Yahei"/>
              <a:cs typeface="Microsoft Yahei"/>
              <a:sym typeface="Microsoft Yahei"/>
            </a:endParaRPr>
          </a:p>
        </p:txBody>
      </p:sp>
      <p:sp>
        <p:nvSpPr>
          <p:cNvPr id="120" name="Google Shape;120;p2"/>
          <p:cNvSpPr txBox="1"/>
          <p:nvPr/>
        </p:nvSpPr>
        <p:spPr>
          <a:xfrm>
            <a:off x="1251950" y="4102616"/>
            <a:ext cx="24297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a:ea typeface="Arial"/>
                <a:cs typeface="Arial"/>
                <a:sym typeface="Arial"/>
              </a:rPr>
              <a:t>Project Background</a:t>
            </a:r>
            <a:endParaRPr sz="2000" b="1">
              <a:solidFill>
                <a:schemeClr val="lt1"/>
              </a:solidFill>
              <a:latin typeface="Arial"/>
              <a:ea typeface="Arial"/>
              <a:cs typeface="Arial"/>
              <a:sym typeface="Arial"/>
            </a:endParaRPr>
          </a:p>
        </p:txBody>
      </p:sp>
      <p:sp>
        <p:nvSpPr>
          <p:cNvPr id="121" name="Google Shape;121;p2"/>
          <p:cNvSpPr txBox="1"/>
          <p:nvPr/>
        </p:nvSpPr>
        <p:spPr>
          <a:xfrm>
            <a:off x="7842016" y="4054995"/>
            <a:ext cx="3060600" cy="1015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2000" b="1">
                <a:solidFill>
                  <a:schemeClr val="lt1"/>
                </a:solidFill>
              </a:rPr>
              <a:t>Introduce our project:</a:t>
            </a:r>
            <a:endParaRPr sz="2000" b="1">
              <a:solidFill>
                <a:schemeClr val="lt1"/>
              </a:solidFill>
            </a:endParaRPr>
          </a:p>
          <a:p>
            <a:pPr marL="0" lvl="0" indent="0" algn="l" rtl="0">
              <a:spcBef>
                <a:spcPts val="0"/>
              </a:spcBef>
              <a:spcAft>
                <a:spcPts val="0"/>
              </a:spcAft>
              <a:buClr>
                <a:schemeClr val="dk1"/>
              </a:buClr>
              <a:buFont typeface="Arial"/>
              <a:buNone/>
            </a:pPr>
            <a:r>
              <a:rPr lang="en-US" sz="2000" b="1">
                <a:solidFill>
                  <a:schemeClr val="lt1"/>
                </a:solidFill>
              </a:rPr>
              <a:t>workplace stress level detection system</a:t>
            </a:r>
            <a:endParaRPr sz="2000" b="1">
              <a:solidFill>
                <a:schemeClr val="lt1"/>
              </a:solidFill>
            </a:endParaRPr>
          </a:p>
        </p:txBody>
      </p:sp>
      <p:sp>
        <p:nvSpPr>
          <p:cNvPr id="122" name="Google Shape;122;p2"/>
          <p:cNvSpPr/>
          <p:nvPr/>
        </p:nvSpPr>
        <p:spPr>
          <a:xfrm>
            <a:off x="5051356" y="2928003"/>
            <a:ext cx="416060" cy="409233"/>
          </a:xfrm>
          <a:custGeom>
            <a:avLst/>
            <a:gdLst/>
            <a:ahLst/>
            <a:cxnLst/>
            <a:rect l="l" t="t" r="r" b="b"/>
            <a:pathLst>
              <a:path w="152" h="152" extrusionOk="0">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rgbClr val="1F497D"/>
          </a:solidFill>
          <a:ln>
            <a:noFill/>
          </a:ln>
        </p:spPr>
        <p:txBody>
          <a:bodyPr spcFirstLastPara="1" wrap="square" lIns="96750" tIns="48375" rIns="96750" bIns="48375" anchor="t" anchorCtr="0">
            <a:noAutofit/>
          </a:bodyPr>
          <a:lstStyle/>
          <a:p>
            <a:pPr marL="0" marR="0" lvl="0" indent="0" algn="ctr" rtl="0">
              <a:spcBef>
                <a:spcPts val="0"/>
              </a:spcBef>
              <a:spcAft>
                <a:spcPts val="0"/>
              </a:spcAft>
              <a:buNone/>
            </a:pPr>
            <a:endParaRPr sz="2963">
              <a:solidFill>
                <a:srgbClr val="000000"/>
              </a:solidFill>
              <a:latin typeface="Microsoft Yahei"/>
              <a:ea typeface="Microsoft Yahei"/>
              <a:cs typeface="Microsoft Yahei"/>
              <a:sym typeface="Microsoft Yahei"/>
            </a:endParaRPr>
          </a:p>
        </p:txBody>
      </p:sp>
      <p:sp>
        <p:nvSpPr>
          <p:cNvPr id="123" name="Google Shape;123;p2"/>
          <p:cNvSpPr/>
          <p:nvPr/>
        </p:nvSpPr>
        <p:spPr>
          <a:xfrm>
            <a:off x="8471500" y="2928003"/>
            <a:ext cx="416706" cy="400109"/>
          </a:xfrm>
          <a:custGeom>
            <a:avLst/>
            <a:gdLst/>
            <a:ahLst/>
            <a:cxnLst/>
            <a:rect l="l" t="t" r="r" b="b"/>
            <a:pathLst>
              <a:path w="44" h="43" extrusionOk="0">
                <a:moveTo>
                  <a:pt x="43" y="22"/>
                </a:moveTo>
                <a:cubicBezTo>
                  <a:pt x="43" y="22"/>
                  <a:pt x="43" y="22"/>
                  <a:pt x="43" y="22"/>
                </a:cubicBezTo>
                <a:cubicBezTo>
                  <a:pt x="41" y="20"/>
                  <a:pt x="40" y="19"/>
                  <a:pt x="38" y="19"/>
                </a:cubicBezTo>
                <a:cubicBezTo>
                  <a:pt x="35" y="19"/>
                  <a:pt x="33" y="21"/>
                  <a:pt x="31" y="23"/>
                </a:cubicBezTo>
                <a:cubicBezTo>
                  <a:pt x="31" y="23"/>
                  <a:pt x="31" y="24"/>
                  <a:pt x="30" y="24"/>
                </a:cubicBezTo>
                <a:cubicBezTo>
                  <a:pt x="30" y="25"/>
                  <a:pt x="30" y="25"/>
                  <a:pt x="30" y="25"/>
                </a:cubicBezTo>
                <a:cubicBezTo>
                  <a:pt x="29" y="25"/>
                  <a:pt x="29" y="25"/>
                  <a:pt x="29" y="24"/>
                </a:cubicBezTo>
                <a:cubicBezTo>
                  <a:pt x="29" y="24"/>
                  <a:pt x="28" y="23"/>
                  <a:pt x="28" y="23"/>
                </a:cubicBezTo>
                <a:cubicBezTo>
                  <a:pt x="27" y="21"/>
                  <a:pt x="24" y="19"/>
                  <a:pt x="22" y="19"/>
                </a:cubicBezTo>
                <a:cubicBezTo>
                  <a:pt x="19" y="19"/>
                  <a:pt x="17" y="21"/>
                  <a:pt x="16" y="23"/>
                </a:cubicBezTo>
                <a:cubicBezTo>
                  <a:pt x="15" y="23"/>
                  <a:pt x="15" y="24"/>
                  <a:pt x="15" y="24"/>
                </a:cubicBezTo>
                <a:cubicBezTo>
                  <a:pt x="15" y="25"/>
                  <a:pt x="15" y="25"/>
                  <a:pt x="14" y="25"/>
                </a:cubicBezTo>
                <a:cubicBezTo>
                  <a:pt x="14" y="25"/>
                  <a:pt x="14" y="25"/>
                  <a:pt x="13" y="24"/>
                </a:cubicBezTo>
                <a:cubicBezTo>
                  <a:pt x="13" y="24"/>
                  <a:pt x="13" y="23"/>
                  <a:pt x="13" y="23"/>
                </a:cubicBezTo>
                <a:cubicBezTo>
                  <a:pt x="11" y="21"/>
                  <a:pt x="9" y="19"/>
                  <a:pt x="6" y="19"/>
                </a:cubicBezTo>
                <a:cubicBezTo>
                  <a:pt x="4" y="19"/>
                  <a:pt x="3" y="20"/>
                  <a:pt x="1" y="22"/>
                </a:cubicBezTo>
                <a:cubicBezTo>
                  <a:pt x="1" y="22"/>
                  <a:pt x="1" y="22"/>
                  <a:pt x="1" y="22"/>
                </a:cubicBezTo>
                <a:cubicBezTo>
                  <a:pt x="0" y="22"/>
                  <a:pt x="0" y="22"/>
                  <a:pt x="0" y="21"/>
                </a:cubicBezTo>
                <a:cubicBezTo>
                  <a:pt x="0" y="21"/>
                  <a:pt x="0" y="21"/>
                  <a:pt x="0" y="21"/>
                </a:cubicBezTo>
                <a:cubicBezTo>
                  <a:pt x="2" y="11"/>
                  <a:pt x="12" y="5"/>
                  <a:pt x="22" y="5"/>
                </a:cubicBezTo>
                <a:cubicBezTo>
                  <a:pt x="32" y="5"/>
                  <a:pt x="42" y="11"/>
                  <a:pt x="44" y="21"/>
                </a:cubicBezTo>
                <a:cubicBezTo>
                  <a:pt x="44" y="21"/>
                  <a:pt x="44" y="21"/>
                  <a:pt x="44" y="21"/>
                </a:cubicBezTo>
                <a:cubicBezTo>
                  <a:pt x="44" y="22"/>
                  <a:pt x="44" y="22"/>
                  <a:pt x="43" y="22"/>
                </a:cubicBezTo>
                <a:close/>
                <a:moveTo>
                  <a:pt x="24" y="36"/>
                </a:moveTo>
                <a:cubicBezTo>
                  <a:pt x="24" y="40"/>
                  <a:pt x="21" y="43"/>
                  <a:pt x="17" y="43"/>
                </a:cubicBezTo>
                <a:cubicBezTo>
                  <a:pt x="13" y="43"/>
                  <a:pt x="10" y="40"/>
                  <a:pt x="10" y="36"/>
                </a:cubicBezTo>
                <a:cubicBezTo>
                  <a:pt x="10" y="35"/>
                  <a:pt x="11" y="34"/>
                  <a:pt x="12" y="34"/>
                </a:cubicBezTo>
                <a:cubicBezTo>
                  <a:pt x="13" y="34"/>
                  <a:pt x="13" y="35"/>
                  <a:pt x="13" y="36"/>
                </a:cubicBezTo>
                <a:cubicBezTo>
                  <a:pt x="13" y="38"/>
                  <a:pt x="15" y="39"/>
                  <a:pt x="17" y="39"/>
                </a:cubicBezTo>
                <a:cubicBezTo>
                  <a:pt x="19" y="39"/>
                  <a:pt x="20" y="38"/>
                  <a:pt x="20" y="36"/>
                </a:cubicBezTo>
                <a:cubicBezTo>
                  <a:pt x="20" y="20"/>
                  <a:pt x="20" y="20"/>
                  <a:pt x="20" y="20"/>
                </a:cubicBezTo>
                <a:cubicBezTo>
                  <a:pt x="21" y="20"/>
                  <a:pt x="21" y="20"/>
                  <a:pt x="22" y="20"/>
                </a:cubicBezTo>
                <a:cubicBezTo>
                  <a:pt x="23" y="20"/>
                  <a:pt x="23" y="20"/>
                  <a:pt x="24" y="20"/>
                </a:cubicBezTo>
                <a:lnTo>
                  <a:pt x="24" y="36"/>
                </a:lnTo>
                <a:close/>
                <a:moveTo>
                  <a:pt x="24" y="4"/>
                </a:moveTo>
                <a:cubicBezTo>
                  <a:pt x="23" y="4"/>
                  <a:pt x="23" y="4"/>
                  <a:pt x="22" y="4"/>
                </a:cubicBezTo>
                <a:cubicBezTo>
                  <a:pt x="21" y="4"/>
                  <a:pt x="21" y="4"/>
                  <a:pt x="20" y="4"/>
                </a:cubicBezTo>
                <a:cubicBezTo>
                  <a:pt x="20" y="2"/>
                  <a:pt x="20" y="2"/>
                  <a:pt x="20" y="2"/>
                </a:cubicBezTo>
                <a:cubicBezTo>
                  <a:pt x="20" y="1"/>
                  <a:pt x="21" y="0"/>
                  <a:pt x="22" y="0"/>
                </a:cubicBezTo>
                <a:cubicBezTo>
                  <a:pt x="23" y="0"/>
                  <a:pt x="24" y="1"/>
                  <a:pt x="24" y="2"/>
                </a:cubicBezTo>
                <a:lnTo>
                  <a:pt x="24" y="4"/>
                </a:lnTo>
                <a:close/>
              </a:path>
            </a:pathLst>
          </a:custGeom>
          <a:solidFill>
            <a:srgbClr val="1F497D"/>
          </a:solidFill>
          <a:ln>
            <a:noFill/>
          </a:ln>
        </p:spPr>
        <p:txBody>
          <a:bodyPr spcFirstLastPara="1" wrap="square" lIns="96750" tIns="48375" rIns="96750" bIns="48375" anchor="t" anchorCtr="0">
            <a:noAutofit/>
          </a:bodyPr>
          <a:lstStyle/>
          <a:p>
            <a:pPr marL="0" marR="0" lvl="0" indent="0" algn="ctr" rtl="0">
              <a:spcBef>
                <a:spcPts val="0"/>
              </a:spcBef>
              <a:spcAft>
                <a:spcPts val="0"/>
              </a:spcAft>
              <a:buNone/>
            </a:pPr>
            <a:endParaRPr sz="2963">
              <a:solidFill>
                <a:srgbClr val="000000"/>
              </a:solidFill>
              <a:latin typeface="Microsoft Yahei"/>
              <a:ea typeface="Microsoft Yahei"/>
              <a:cs typeface="Microsoft Yahei"/>
              <a:sym typeface="Microsoft Yahei"/>
            </a:endParaRPr>
          </a:p>
        </p:txBody>
      </p:sp>
      <p:sp>
        <p:nvSpPr>
          <p:cNvPr id="124" name="Google Shape;124;p2"/>
          <p:cNvSpPr txBox="1"/>
          <p:nvPr/>
        </p:nvSpPr>
        <p:spPr>
          <a:xfrm>
            <a:off x="1604253" y="3585413"/>
            <a:ext cx="885900" cy="461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rgbClr val="FEFEFE"/>
                </a:solidFill>
                <a:latin typeface="Arial"/>
                <a:ea typeface="Arial"/>
                <a:cs typeface="Arial"/>
                <a:sym typeface="Arial"/>
              </a:rPr>
              <a:t>ONE</a:t>
            </a:r>
            <a:endParaRPr sz="2400" b="1">
              <a:solidFill>
                <a:srgbClr val="FEFEFE"/>
              </a:solidFill>
              <a:latin typeface="Arial"/>
              <a:ea typeface="Arial"/>
              <a:cs typeface="Arial"/>
              <a:sym typeface="Arial"/>
            </a:endParaRPr>
          </a:p>
        </p:txBody>
      </p:sp>
      <p:sp>
        <p:nvSpPr>
          <p:cNvPr id="125" name="Google Shape;125;p2"/>
          <p:cNvSpPr txBox="1"/>
          <p:nvPr/>
        </p:nvSpPr>
        <p:spPr>
          <a:xfrm>
            <a:off x="4858472" y="3538238"/>
            <a:ext cx="1131600" cy="461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rgbClr val="FEFEFE"/>
                </a:solidFill>
                <a:latin typeface="Arial"/>
                <a:ea typeface="Arial"/>
                <a:cs typeface="Arial"/>
                <a:sym typeface="Arial"/>
              </a:rPr>
              <a:t>TWO</a:t>
            </a:r>
            <a:endParaRPr sz="2400" b="1">
              <a:solidFill>
                <a:srgbClr val="FEFEFE"/>
              </a:solidFill>
              <a:latin typeface="Arial"/>
              <a:ea typeface="Arial"/>
              <a:cs typeface="Arial"/>
              <a:sym typeface="Arial"/>
            </a:endParaRPr>
          </a:p>
        </p:txBody>
      </p:sp>
      <p:sp>
        <p:nvSpPr>
          <p:cNvPr id="126" name="Google Shape;126;p2"/>
          <p:cNvSpPr txBox="1"/>
          <p:nvPr/>
        </p:nvSpPr>
        <p:spPr>
          <a:xfrm>
            <a:off x="8027427" y="3544413"/>
            <a:ext cx="1434600" cy="461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rgbClr val="FEFEFE"/>
                </a:solidFill>
                <a:latin typeface="Arial"/>
                <a:ea typeface="Arial"/>
                <a:cs typeface="Arial"/>
                <a:sym typeface="Arial"/>
              </a:rPr>
              <a:t>THREE</a:t>
            </a:r>
            <a:endParaRPr sz="2400" b="1">
              <a:solidFill>
                <a:srgbClr val="FEFEFE"/>
              </a:solidFill>
              <a:latin typeface="Arial"/>
              <a:ea typeface="Arial"/>
              <a:cs typeface="Arial"/>
              <a:sym typeface="Arial"/>
            </a:endParaRPr>
          </a:p>
        </p:txBody>
      </p:sp>
      <p:sp>
        <p:nvSpPr>
          <p:cNvPr id="127" name="Google Shape;127;p2"/>
          <p:cNvSpPr txBox="1"/>
          <p:nvPr/>
        </p:nvSpPr>
        <p:spPr>
          <a:xfrm>
            <a:off x="4384416" y="4041989"/>
            <a:ext cx="2187600" cy="1015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2000" b="1">
                <a:solidFill>
                  <a:schemeClr val="lt1"/>
                </a:solidFill>
              </a:rPr>
              <a:t>Introduce benefits derived by this Project</a:t>
            </a:r>
            <a:endParaRPr sz="2000" b="1">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
          <p:cNvSpPr txBox="1"/>
          <p:nvPr/>
        </p:nvSpPr>
        <p:spPr>
          <a:xfrm>
            <a:off x="1472452" y="1976716"/>
            <a:ext cx="434293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rgbClr val="4F81BD"/>
                </a:solidFill>
                <a:latin typeface="Arial"/>
                <a:ea typeface="Arial"/>
                <a:cs typeface="Arial"/>
                <a:sym typeface="Arial"/>
              </a:rPr>
              <a:t>PART  ONE</a:t>
            </a:r>
            <a:endParaRPr sz="4800" b="1">
              <a:solidFill>
                <a:srgbClr val="4F81BD"/>
              </a:solidFill>
              <a:latin typeface="Arial"/>
              <a:ea typeface="Arial"/>
              <a:cs typeface="Arial"/>
              <a:sym typeface="Arial"/>
            </a:endParaRPr>
          </a:p>
        </p:txBody>
      </p:sp>
      <p:cxnSp>
        <p:nvCxnSpPr>
          <p:cNvPr id="134" name="Google Shape;134;p3"/>
          <p:cNvCxnSpPr/>
          <p:nvPr/>
        </p:nvCxnSpPr>
        <p:spPr>
          <a:xfrm>
            <a:off x="1667436" y="3853969"/>
            <a:ext cx="914400" cy="0"/>
          </a:xfrm>
          <a:prstGeom prst="straightConnector1">
            <a:avLst/>
          </a:prstGeom>
          <a:noFill/>
          <a:ln w="41275" cap="flat" cmpd="sng">
            <a:solidFill>
              <a:srgbClr val="4F81BD"/>
            </a:solidFill>
            <a:prstDash val="solid"/>
            <a:miter lim="800000"/>
            <a:headEnd type="none" w="sm" len="sm"/>
            <a:tailEnd type="none" w="sm" len="sm"/>
          </a:ln>
        </p:spPr>
      </p:cxnSp>
      <p:sp>
        <p:nvSpPr>
          <p:cNvPr id="135" name="Google Shape;135;p3"/>
          <p:cNvSpPr/>
          <p:nvPr/>
        </p:nvSpPr>
        <p:spPr>
          <a:xfrm rot="-2013057">
            <a:off x="6535437" y="2121759"/>
            <a:ext cx="3911158" cy="1770937"/>
          </a:xfrm>
          <a:custGeom>
            <a:avLst/>
            <a:gdLst/>
            <a:ahLst/>
            <a:cxnLst/>
            <a:rect l="l" t="t" r="r" b="b"/>
            <a:pathLst>
              <a:path w="5797578" h="1278989" extrusionOk="0">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DFDFD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3"/>
          <p:cNvSpPr/>
          <p:nvPr/>
        </p:nvSpPr>
        <p:spPr>
          <a:xfrm rot="8681015">
            <a:off x="8162044" y="2884806"/>
            <a:ext cx="999067" cy="861264"/>
          </a:xfrm>
          <a:prstGeom prst="triangle">
            <a:avLst>
              <a:gd name="adj" fmla="val 50000"/>
            </a:avLst>
          </a:prstGeom>
          <a:solidFill>
            <a:schemeClr val="dk1">
              <a:alpha val="7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3"/>
          <p:cNvSpPr/>
          <p:nvPr/>
        </p:nvSpPr>
        <p:spPr>
          <a:xfrm rot="8681015">
            <a:off x="8198958" y="4177212"/>
            <a:ext cx="510208" cy="439834"/>
          </a:xfrm>
          <a:prstGeom prst="triangle">
            <a:avLst>
              <a:gd name="adj" fmla="val 50000"/>
            </a:avLst>
          </a:prstGeom>
          <a:solidFill>
            <a:srgbClr val="00B0F0"/>
          </a:solidFill>
          <a:ln>
            <a:noFill/>
          </a:ln>
          <a:effectLst>
            <a:outerShdw blurRad="50800" sx="103000" sy="103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3"/>
          <p:cNvSpPr/>
          <p:nvPr/>
        </p:nvSpPr>
        <p:spPr>
          <a:xfrm rot="8681015">
            <a:off x="10119695" y="4386967"/>
            <a:ext cx="510208" cy="439834"/>
          </a:xfrm>
          <a:prstGeom prst="triangle">
            <a:avLst>
              <a:gd name="adj" fmla="val 50000"/>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3"/>
          <p:cNvSpPr/>
          <p:nvPr/>
        </p:nvSpPr>
        <p:spPr>
          <a:xfrm>
            <a:off x="8873922" y="1583297"/>
            <a:ext cx="3296384" cy="2010385"/>
          </a:xfrm>
          <a:custGeom>
            <a:avLst/>
            <a:gdLst/>
            <a:ahLst/>
            <a:cxnLst/>
            <a:rect l="l" t="t" r="r" b="b"/>
            <a:pathLst>
              <a:path w="3296384" h="2010385" extrusionOk="0">
                <a:moveTo>
                  <a:pt x="0" y="1032087"/>
                </a:moveTo>
                <a:lnTo>
                  <a:pt x="1621298" y="0"/>
                </a:lnTo>
                <a:lnTo>
                  <a:pt x="3296384" y="1045534"/>
                </a:lnTo>
                <a:lnTo>
                  <a:pt x="1621298" y="2010385"/>
                </a:lnTo>
                <a:lnTo>
                  <a:pt x="0" y="1032087"/>
                </a:lnTo>
                <a:close/>
              </a:path>
            </a:pathLst>
          </a:custGeom>
          <a:solidFill>
            <a:schemeClr val="dk1"/>
          </a:solidFill>
          <a:ln>
            <a:noFill/>
          </a:ln>
          <a:effectLst>
            <a:outerShdw blurRad="38100" dist="38100" dir="8100000" sx="103000" sy="103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3"/>
          <p:cNvSpPr/>
          <p:nvPr/>
        </p:nvSpPr>
        <p:spPr>
          <a:xfrm>
            <a:off x="8837594" y="2171947"/>
            <a:ext cx="2554711" cy="1416848"/>
          </a:xfrm>
          <a:custGeom>
            <a:avLst/>
            <a:gdLst/>
            <a:ahLst/>
            <a:cxnLst/>
            <a:rect l="l" t="t" r="r" b="b"/>
            <a:pathLst>
              <a:path w="2554711" h="1416848" extrusionOk="0">
                <a:moveTo>
                  <a:pt x="1666209" y="1416848"/>
                </a:moveTo>
                <a:lnTo>
                  <a:pt x="0" y="470648"/>
                </a:lnTo>
                <a:lnTo>
                  <a:pt x="713691" y="0"/>
                </a:lnTo>
                <a:lnTo>
                  <a:pt x="2554711" y="946201"/>
                </a:lnTo>
                <a:lnTo>
                  <a:pt x="1666209" y="1416848"/>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3"/>
          <p:cNvSpPr/>
          <p:nvPr/>
        </p:nvSpPr>
        <p:spPr>
          <a:xfrm rot="-1800000">
            <a:off x="11079596" y="2146838"/>
            <a:ext cx="986856" cy="766613"/>
          </a:xfrm>
          <a:custGeom>
            <a:avLst/>
            <a:gdLst/>
            <a:ahLst/>
            <a:cxnLst/>
            <a:rect l="l" t="t" r="r" b="b"/>
            <a:pathLst>
              <a:path w="986856" h="766613" extrusionOk="0">
                <a:moveTo>
                  <a:pt x="0" y="766613"/>
                </a:moveTo>
                <a:lnTo>
                  <a:pt x="550336" y="0"/>
                </a:lnTo>
                <a:lnTo>
                  <a:pt x="986856" y="766613"/>
                </a:lnTo>
                <a:lnTo>
                  <a:pt x="0" y="766613"/>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3"/>
          <p:cNvSpPr/>
          <p:nvPr/>
        </p:nvSpPr>
        <p:spPr>
          <a:xfrm rot="-5400000">
            <a:off x="10320263" y="2763636"/>
            <a:ext cx="2010385" cy="1733090"/>
          </a:xfrm>
          <a:prstGeom prst="triangle">
            <a:avLst>
              <a:gd name="adj" fmla="val 50000"/>
            </a:avLst>
          </a:prstGeom>
          <a:solidFill>
            <a:srgbClr val="00B0F0"/>
          </a:solidFill>
          <a:ln>
            <a:noFill/>
          </a:ln>
          <a:effectLst>
            <a:outerShdw blurRad="50800" dist="38100" dir="8100000" sx="104000" sy="104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3"/>
          <p:cNvSpPr/>
          <p:nvPr/>
        </p:nvSpPr>
        <p:spPr>
          <a:xfrm rot="8681015">
            <a:off x="10487418" y="3494999"/>
            <a:ext cx="510208" cy="439834"/>
          </a:xfrm>
          <a:prstGeom prst="triangle">
            <a:avLst>
              <a:gd name="adj" fmla="val 50000"/>
            </a:avLst>
          </a:pr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3"/>
          <p:cNvSpPr/>
          <p:nvPr/>
        </p:nvSpPr>
        <p:spPr>
          <a:xfrm rot="-5400000">
            <a:off x="10462329" y="1382549"/>
            <a:ext cx="510208" cy="439834"/>
          </a:xfrm>
          <a:prstGeom prst="triangle">
            <a:avLst>
              <a:gd name="adj" fmla="val 50000"/>
            </a:avLst>
          </a:pr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3"/>
          <p:cNvSpPr/>
          <p:nvPr/>
        </p:nvSpPr>
        <p:spPr>
          <a:xfrm rot="5400000">
            <a:off x="11046828" y="1431399"/>
            <a:ext cx="405691" cy="349733"/>
          </a:xfrm>
          <a:prstGeom prst="triangle">
            <a:avLst>
              <a:gd name="adj" fmla="val 50000"/>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3"/>
          <p:cNvSpPr/>
          <p:nvPr/>
        </p:nvSpPr>
        <p:spPr>
          <a:xfrm rot="-1800000">
            <a:off x="9264057" y="1225451"/>
            <a:ext cx="1104855" cy="756405"/>
          </a:xfrm>
          <a:custGeom>
            <a:avLst/>
            <a:gdLst/>
            <a:ahLst/>
            <a:cxnLst/>
            <a:rect l="l" t="t" r="r" b="b"/>
            <a:pathLst>
              <a:path w="1104855" h="1031212" extrusionOk="0">
                <a:moveTo>
                  <a:pt x="0" y="1031212"/>
                </a:moveTo>
                <a:lnTo>
                  <a:pt x="535860" y="0"/>
                </a:lnTo>
                <a:lnTo>
                  <a:pt x="1104855" y="981026"/>
                </a:lnTo>
                <a:lnTo>
                  <a:pt x="0" y="1031212"/>
                </a:lnTo>
                <a:close/>
              </a:path>
            </a:pathLst>
          </a:cu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3"/>
          <p:cNvSpPr/>
          <p:nvPr/>
        </p:nvSpPr>
        <p:spPr>
          <a:xfrm rot="8948101">
            <a:off x="7888749" y="1769032"/>
            <a:ext cx="2069478" cy="757077"/>
          </a:xfrm>
          <a:custGeom>
            <a:avLst/>
            <a:gdLst/>
            <a:ahLst/>
            <a:cxnLst/>
            <a:rect l="l" t="t" r="r" b="b"/>
            <a:pathLst>
              <a:path w="2069478" h="1055658" extrusionOk="0">
                <a:moveTo>
                  <a:pt x="0" y="1055658"/>
                </a:moveTo>
                <a:lnTo>
                  <a:pt x="515475" y="55459"/>
                </a:lnTo>
                <a:lnTo>
                  <a:pt x="1430191" y="0"/>
                </a:lnTo>
                <a:lnTo>
                  <a:pt x="2069478" y="1024051"/>
                </a:lnTo>
                <a:lnTo>
                  <a:pt x="0" y="1055658"/>
                </a:lnTo>
                <a:close/>
              </a:path>
            </a:pathLst>
          </a:custGeom>
          <a:solidFill>
            <a:srgbClr val="DFDF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3"/>
          <p:cNvSpPr/>
          <p:nvPr/>
        </p:nvSpPr>
        <p:spPr>
          <a:xfrm rot="8707643">
            <a:off x="9186532" y="3504363"/>
            <a:ext cx="999067" cy="861264"/>
          </a:xfrm>
          <a:prstGeom prst="triangle">
            <a:avLst>
              <a:gd name="adj" fmla="val 50000"/>
            </a:avLst>
          </a:pr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3"/>
          <p:cNvSpPr/>
          <p:nvPr/>
        </p:nvSpPr>
        <p:spPr>
          <a:xfrm rot="9000000">
            <a:off x="7597457" y="3363315"/>
            <a:ext cx="634552" cy="547027"/>
          </a:xfrm>
          <a:prstGeom prst="triangle">
            <a:avLst>
              <a:gd name="adj" fmla="val 50000"/>
            </a:avLst>
          </a:pr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3"/>
          <p:cNvSpPr/>
          <p:nvPr/>
        </p:nvSpPr>
        <p:spPr>
          <a:xfrm>
            <a:off x="0" y="133350"/>
            <a:ext cx="171450" cy="514350"/>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3"/>
          <p:cNvSpPr txBox="1"/>
          <p:nvPr/>
        </p:nvSpPr>
        <p:spPr>
          <a:xfrm>
            <a:off x="1647200" y="3296075"/>
            <a:ext cx="416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Project Background </a:t>
            </a:r>
            <a:endParaRPr sz="2800" b="1"/>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gec35b994f2_0_4"/>
          <p:cNvPicPr preferRelativeResize="0"/>
          <p:nvPr/>
        </p:nvPicPr>
        <p:blipFill>
          <a:blip r:embed="rId3">
            <a:alphaModFix/>
          </a:blip>
          <a:stretch>
            <a:fillRect/>
          </a:stretch>
        </p:blipFill>
        <p:spPr>
          <a:xfrm>
            <a:off x="1551775" y="281675"/>
            <a:ext cx="9088430" cy="6294649"/>
          </a:xfrm>
          <a:prstGeom prst="rect">
            <a:avLst/>
          </a:prstGeom>
          <a:noFill/>
          <a:ln>
            <a:noFill/>
          </a:ln>
        </p:spPr>
      </p:pic>
      <p:pic>
        <p:nvPicPr>
          <p:cNvPr id="158" name="Google Shape;158;gec35b994f2_0_4"/>
          <p:cNvPicPr preferRelativeResize="0"/>
          <p:nvPr/>
        </p:nvPicPr>
        <p:blipFill>
          <a:blip r:embed="rId4">
            <a:alphaModFix/>
          </a:blip>
          <a:stretch>
            <a:fillRect/>
          </a:stretch>
        </p:blipFill>
        <p:spPr>
          <a:xfrm>
            <a:off x="3373875" y="342800"/>
            <a:ext cx="5444226" cy="6172400"/>
          </a:xfrm>
          <a:prstGeom prst="rect">
            <a:avLst/>
          </a:prstGeom>
          <a:noFill/>
          <a:ln>
            <a:noFill/>
          </a:ln>
        </p:spPr>
      </p:pic>
      <p:pic>
        <p:nvPicPr>
          <p:cNvPr id="159" name="Google Shape;159;gec35b994f2_0_4"/>
          <p:cNvPicPr preferRelativeResize="0"/>
          <p:nvPr/>
        </p:nvPicPr>
        <p:blipFill>
          <a:blip r:embed="rId5">
            <a:alphaModFix/>
          </a:blip>
          <a:stretch>
            <a:fillRect/>
          </a:stretch>
        </p:blipFill>
        <p:spPr>
          <a:xfrm>
            <a:off x="186321" y="193300"/>
            <a:ext cx="8357888" cy="6172401"/>
          </a:xfrm>
          <a:prstGeom prst="rect">
            <a:avLst/>
          </a:prstGeom>
          <a:noFill/>
          <a:ln>
            <a:noFill/>
          </a:ln>
        </p:spPr>
      </p:pic>
      <p:pic>
        <p:nvPicPr>
          <p:cNvPr id="160" name="Google Shape;160;gec35b994f2_0_4"/>
          <p:cNvPicPr preferRelativeResize="0"/>
          <p:nvPr/>
        </p:nvPicPr>
        <p:blipFill>
          <a:blip r:embed="rId6">
            <a:alphaModFix/>
          </a:blip>
          <a:stretch>
            <a:fillRect/>
          </a:stretch>
        </p:blipFill>
        <p:spPr>
          <a:xfrm>
            <a:off x="2928511" y="833522"/>
            <a:ext cx="8834238" cy="5837625"/>
          </a:xfrm>
          <a:prstGeom prst="rect">
            <a:avLst/>
          </a:prstGeom>
          <a:noFill/>
          <a:ln>
            <a:noFill/>
          </a:ln>
        </p:spPr>
      </p:pic>
      <p:pic>
        <p:nvPicPr>
          <p:cNvPr id="161" name="Google Shape;161;gec35b994f2_0_4"/>
          <p:cNvPicPr preferRelativeResize="0"/>
          <p:nvPr/>
        </p:nvPicPr>
        <p:blipFill>
          <a:blip r:embed="rId7">
            <a:alphaModFix/>
          </a:blip>
          <a:stretch>
            <a:fillRect/>
          </a:stretch>
        </p:blipFill>
        <p:spPr>
          <a:xfrm>
            <a:off x="391900" y="109788"/>
            <a:ext cx="11209079" cy="66384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57"/>
                                        </p:tgtEl>
                                      </p:cBhvr>
                                    </p:animEffect>
                                    <p:set>
                                      <p:cBhvr>
                                        <p:cTn id="12" dur="1" fill="hold">
                                          <p:stCondLst>
                                            <p:cond delay="1000"/>
                                          </p:stCondLst>
                                        </p:cTn>
                                        <p:tgtEl>
                                          <p:spTgt spid="15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10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58"/>
                                        </p:tgtEl>
                                      </p:cBhvr>
                                    </p:animEffect>
                                    <p:set>
                                      <p:cBhvr>
                                        <p:cTn id="22" dur="1" fill="hold">
                                          <p:stCondLst>
                                            <p:cond delay="1000"/>
                                          </p:stCondLst>
                                        </p:cTn>
                                        <p:tgtEl>
                                          <p:spTgt spid="15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fade">
                                      <p:cBhvr>
                                        <p:cTn id="27" dur="1000"/>
                                        <p:tgtEl>
                                          <p:spTgt spid="1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1000"/>
                                        <p:tgtEl>
                                          <p:spTgt spid="1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1"/>
                                        </p:tgtEl>
                                        <p:attrNameLst>
                                          <p:attrName>style.visibility</p:attrName>
                                        </p:attrNameLst>
                                      </p:cBhvr>
                                      <p:to>
                                        <p:strVal val="visible"/>
                                      </p:to>
                                    </p:set>
                                    <p:animEffect transition="in" filter="fade">
                                      <p:cBhvr>
                                        <p:cTn id="37"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ec35b994f2_2_35"/>
          <p:cNvSpPr txBox="1"/>
          <p:nvPr/>
        </p:nvSpPr>
        <p:spPr>
          <a:xfrm>
            <a:off x="336350" y="530425"/>
            <a:ext cx="10540800" cy="11544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US" sz="2100"/>
              <a:t>So we decided to build a project which can help us detect the pressure in the workplace.</a:t>
            </a:r>
            <a:endParaRPr sz="2100"/>
          </a:p>
          <a:p>
            <a:pPr marL="0" lvl="0" indent="457200" algn="l" rtl="0">
              <a:spcBef>
                <a:spcPts val="0"/>
              </a:spcBef>
              <a:spcAft>
                <a:spcPts val="0"/>
              </a:spcAft>
              <a:buNone/>
            </a:pPr>
            <a:r>
              <a:rPr lang="en-US" sz="2100"/>
              <a:t>Our team consider it can help the staff physical and mental health.</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4"/>
          <p:cNvSpPr txBox="1"/>
          <p:nvPr/>
        </p:nvSpPr>
        <p:spPr>
          <a:xfrm>
            <a:off x="1472452" y="1976716"/>
            <a:ext cx="434293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rgbClr val="4F81BD"/>
                </a:solidFill>
                <a:latin typeface="Arial"/>
                <a:ea typeface="Arial"/>
                <a:cs typeface="Arial"/>
                <a:sym typeface="Arial"/>
              </a:rPr>
              <a:t>PART  Two</a:t>
            </a:r>
            <a:endParaRPr sz="4800" b="1">
              <a:solidFill>
                <a:srgbClr val="4F81BD"/>
              </a:solidFill>
              <a:latin typeface="Arial"/>
              <a:ea typeface="Arial"/>
              <a:cs typeface="Arial"/>
              <a:sym typeface="Arial"/>
            </a:endParaRPr>
          </a:p>
        </p:txBody>
      </p:sp>
      <p:sp>
        <p:nvSpPr>
          <p:cNvPr id="174" name="Google Shape;174;p4"/>
          <p:cNvSpPr txBox="1"/>
          <p:nvPr/>
        </p:nvSpPr>
        <p:spPr>
          <a:xfrm>
            <a:off x="1472450" y="2899900"/>
            <a:ext cx="5049300" cy="954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800" b="1">
                <a:solidFill>
                  <a:schemeClr val="dk1"/>
                </a:solidFill>
              </a:rPr>
              <a:t>Introduce benefits derived by this Project</a:t>
            </a:r>
            <a:endParaRPr sz="5700" b="1">
              <a:solidFill>
                <a:schemeClr val="lt1"/>
              </a:solidFill>
            </a:endParaRPr>
          </a:p>
        </p:txBody>
      </p:sp>
      <p:cxnSp>
        <p:nvCxnSpPr>
          <p:cNvPr id="175" name="Google Shape;175;p4"/>
          <p:cNvCxnSpPr/>
          <p:nvPr/>
        </p:nvCxnSpPr>
        <p:spPr>
          <a:xfrm>
            <a:off x="1667436" y="3853969"/>
            <a:ext cx="914400" cy="0"/>
          </a:xfrm>
          <a:prstGeom prst="straightConnector1">
            <a:avLst/>
          </a:prstGeom>
          <a:noFill/>
          <a:ln w="41275" cap="flat" cmpd="sng">
            <a:solidFill>
              <a:srgbClr val="4F81BD"/>
            </a:solidFill>
            <a:prstDash val="solid"/>
            <a:miter lim="800000"/>
            <a:headEnd type="none" w="sm" len="sm"/>
            <a:tailEnd type="none" w="sm" len="sm"/>
          </a:ln>
        </p:spPr>
      </p:cxnSp>
      <p:sp>
        <p:nvSpPr>
          <p:cNvPr id="176" name="Google Shape;176;p4"/>
          <p:cNvSpPr/>
          <p:nvPr/>
        </p:nvSpPr>
        <p:spPr>
          <a:xfrm rot="-2013057">
            <a:off x="6535437" y="2121759"/>
            <a:ext cx="3911158" cy="1770937"/>
          </a:xfrm>
          <a:custGeom>
            <a:avLst/>
            <a:gdLst/>
            <a:ahLst/>
            <a:cxnLst/>
            <a:rect l="l" t="t" r="r" b="b"/>
            <a:pathLst>
              <a:path w="5797578" h="1278989" extrusionOk="0">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DFDFD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4"/>
          <p:cNvSpPr/>
          <p:nvPr/>
        </p:nvSpPr>
        <p:spPr>
          <a:xfrm rot="8681015">
            <a:off x="8162044" y="2884806"/>
            <a:ext cx="999067" cy="861264"/>
          </a:xfrm>
          <a:prstGeom prst="triangle">
            <a:avLst>
              <a:gd name="adj" fmla="val 50000"/>
            </a:avLst>
          </a:prstGeom>
          <a:solidFill>
            <a:schemeClr val="dk1">
              <a:alpha val="7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4"/>
          <p:cNvSpPr/>
          <p:nvPr/>
        </p:nvSpPr>
        <p:spPr>
          <a:xfrm rot="8681015">
            <a:off x="8198958" y="4177212"/>
            <a:ext cx="510208" cy="439834"/>
          </a:xfrm>
          <a:prstGeom prst="triangle">
            <a:avLst>
              <a:gd name="adj" fmla="val 50000"/>
            </a:avLst>
          </a:prstGeom>
          <a:solidFill>
            <a:srgbClr val="00B0F0"/>
          </a:solidFill>
          <a:ln>
            <a:noFill/>
          </a:ln>
          <a:effectLst>
            <a:outerShdw blurRad="50800" sx="103000" sy="103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4"/>
          <p:cNvSpPr/>
          <p:nvPr/>
        </p:nvSpPr>
        <p:spPr>
          <a:xfrm rot="8681015">
            <a:off x="10119695" y="4386967"/>
            <a:ext cx="510208" cy="439834"/>
          </a:xfrm>
          <a:prstGeom prst="triangle">
            <a:avLst>
              <a:gd name="adj" fmla="val 50000"/>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4"/>
          <p:cNvSpPr/>
          <p:nvPr/>
        </p:nvSpPr>
        <p:spPr>
          <a:xfrm>
            <a:off x="8873922" y="1583297"/>
            <a:ext cx="3296384" cy="2010385"/>
          </a:xfrm>
          <a:custGeom>
            <a:avLst/>
            <a:gdLst/>
            <a:ahLst/>
            <a:cxnLst/>
            <a:rect l="l" t="t" r="r" b="b"/>
            <a:pathLst>
              <a:path w="3296384" h="2010385" extrusionOk="0">
                <a:moveTo>
                  <a:pt x="0" y="1032087"/>
                </a:moveTo>
                <a:lnTo>
                  <a:pt x="1621298" y="0"/>
                </a:lnTo>
                <a:lnTo>
                  <a:pt x="3296384" y="1045534"/>
                </a:lnTo>
                <a:lnTo>
                  <a:pt x="1621298" y="2010385"/>
                </a:lnTo>
                <a:lnTo>
                  <a:pt x="0" y="1032087"/>
                </a:lnTo>
                <a:close/>
              </a:path>
            </a:pathLst>
          </a:custGeom>
          <a:solidFill>
            <a:schemeClr val="dk1"/>
          </a:solidFill>
          <a:ln>
            <a:noFill/>
          </a:ln>
          <a:effectLst>
            <a:outerShdw blurRad="38100" dist="38100" dir="8100000" sx="103000" sy="103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4"/>
          <p:cNvSpPr/>
          <p:nvPr/>
        </p:nvSpPr>
        <p:spPr>
          <a:xfrm>
            <a:off x="8837594" y="2171947"/>
            <a:ext cx="2554711" cy="1416848"/>
          </a:xfrm>
          <a:custGeom>
            <a:avLst/>
            <a:gdLst/>
            <a:ahLst/>
            <a:cxnLst/>
            <a:rect l="l" t="t" r="r" b="b"/>
            <a:pathLst>
              <a:path w="2554711" h="1416848" extrusionOk="0">
                <a:moveTo>
                  <a:pt x="1666209" y="1416848"/>
                </a:moveTo>
                <a:lnTo>
                  <a:pt x="0" y="470648"/>
                </a:lnTo>
                <a:lnTo>
                  <a:pt x="713691" y="0"/>
                </a:lnTo>
                <a:lnTo>
                  <a:pt x="2554711" y="946201"/>
                </a:lnTo>
                <a:lnTo>
                  <a:pt x="1666209" y="1416848"/>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4"/>
          <p:cNvSpPr/>
          <p:nvPr/>
        </p:nvSpPr>
        <p:spPr>
          <a:xfrm rot="-1800000">
            <a:off x="11079596" y="2146838"/>
            <a:ext cx="986856" cy="766613"/>
          </a:xfrm>
          <a:custGeom>
            <a:avLst/>
            <a:gdLst/>
            <a:ahLst/>
            <a:cxnLst/>
            <a:rect l="l" t="t" r="r" b="b"/>
            <a:pathLst>
              <a:path w="986856" h="766613" extrusionOk="0">
                <a:moveTo>
                  <a:pt x="0" y="766613"/>
                </a:moveTo>
                <a:lnTo>
                  <a:pt x="550336" y="0"/>
                </a:lnTo>
                <a:lnTo>
                  <a:pt x="986856" y="766613"/>
                </a:lnTo>
                <a:lnTo>
                  <a:pt x="0" y="766613"/>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4"/>
          <p:cNvSpPr/>
          <p:nvPr/>
        </p:nvSpPr>
        <p:spPr>
          <a:xfrm rot="-5400000">
            <a:off x="10320263" y="2763636"/>
            <a:ext cx="2010385" cy="1733090"/>
          </a:xfrm>
          <a:prstGeom prst="triangle">
            <a:avLst>
              <a:gd name="adj" fmla="val 50000"/>
            </a:avLst>
          </a:prstGeom>
          <a:solidFill>
            <a:srgbClr val="00B0F0"/>
          </a:solidFill>
          <a:ln>
            <a:noFill/>
          </a:ln>
          <a:effectLst>
            <a:outerShdw blurRad="50800" dist="38100" dir="8100000" sx="104000" sy="104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4"/>
          <p:cNvSpPr/>
          <p:nvPr/>
        </p:nvSpPr>
        <p:spPr>
          <a:xfrm rot="8681015">
            <a:off x="10487418" y="3494999"/>
            <a:ext cx="510208" cy="439834"/>
          </a:xfrm>
          <a:prstGeom prst="triangle">
            <a:avLst>
              <a:gd name="adj" fmla="val 50000"/>
            </a:avLst>
          </a:pr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4"/>
          <p:cNvSpPr/>
          <p:nvPr/>
        </p:nvSpPr>
        <p:spPr>
          <a:xfrm rot="-5400000">
            <a:off x="10462329" y="1382549"/>
            <a:ext cx="510208" cy="439834"/>
          </a:xfrm>
          <a:prstGeom prst="triangle">
            <a:avLst>
              <a:gd name="adj" fmla="val 50000"/>
            </a:avLst>
          </a:pr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4"/>
          <p:cNvSpPr/>
          <p:nvPr/>
        </p:nvSpPr>
        <p:spPr>
          <a:xfrm rot="5400000">
            <a:off x="11046828" y="1431399"/>
            <a:ext cx="405691" cy="349733"/>
          </a:xfrm>
          <a:prstGeom prst="triangle">
            <a:avLst>
              <a:gd name="adj" fmla="val 50000"/>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4"/>
          <p:cNvSpPr/>
          <p:nvPr/>
        </p:nvSpPr>
        <p:spPr>
          <a:xfrm rot="-1800000">
            <a:off x="9264057" y="1225451"/>
            <a:ext cx="1104855" cy="756405"/>
          </a:xfrm>
          <a:custGeom>
            <a:avLst/>
            <a:gdLst/>
            <a:ahLst/>
            <a:cxnLst/>
            <a:rect l="l" t="t" r="r" b="b"/>
            <a:pathLst>
              <a:path w="1104855" h="1031212" extrusionOk="0">
                <a:moveTo>
                  <a:pt x="0" y="1031212"/>
                </a:moveTo>
                <a:lnTo>
                  <a:pt x="535860" y="0"/>
                </a:lnTo>
                <a:lnTo>
                  <a:pt x="1104855" y="981026"/>
                </a:lnTo>
                <a:lnTo>
                  <a:pt x="0" y="1031212"/>
                </a:lnTo>
                <a:close/>
              </a:path>
            </a:pathLst>
          </a:cu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4"/>
          <p:cNvSpPr/>
          <p:nvPr/>
        </p:nvSpPr>
        <p:spPr>
          <a:xfrm rot="8948101">
            <a:off x="7888749" y="1769032"/>
            <a:ext cx="2069478" cy="757077"/>
          </a:xfrm>
          <a:custGeom>
            <a:avLst/>
            <a:gdLst/>
            <a:ahLst/>
            <a:cxnLst/>
            <a:rect l="l" t="t" r="r" b="b"/>
            <a:pathLst>
              <a:path w="2069478" h="1055658" extrusionOk="0">
                <a:moveTo>
                  <a:pt x="0" y="1055658"/>
                </a:moveTo>
                <a:lnTo>
                  <a:pt x="515475" y="55459"/>
                </a:lnTo>
                <a:lnTo>
                  <a:pt x="1430191" y="0"/>
                </a:lnTo>
                <a:lnTo>
                  <a:pt x="2069478" y="1024051"/>
                </a:lnTo>
                <a:lnTo>
                  <a:pt x="0" y="1055658"/>
                </a:lnTo>
                <a:close/>
              </a:path>
            </a:pathLst>
          </a:custGeom>
          <a:solidFill>
            <a:srgbClr val="DFDF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4"/>
          <p:cNvSpPr/>
          <p:nvPr/>
        </p:nvSpPr>
        <p:spPr>
          <a:xfrm rot="8707643">
            <a:off x="9186532" y="3504363"/>
            <a:ext cx="999067" cy="861264"/>
          </a:xfrm>
          <a:prstGeom prst="triangle">
            <a:avLst>
              <a:gd name="adj" fmla="val 50000"/>
            </a:avLst>
          </a:pr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4"/>
          <p:cNvSpPr/>
          <p:nvPr/>
        </p:nvSpPr>
        <p:spPr>
          <a:xfrm rot="9000000">
            <a:off x="7597457" y="3363315"/>
            <a:ext cx="634552" cy="547027"/>
          </a:xfrm>
          <a:prstGeom prst="triangle">
            <a:avLst>
              <a:gd name="adj" fmla="val 50000"/>
            </a:avLst>
          </a:pr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4"/>
          <p:cNvSpPr/>
          <p:nvPr/>
        </p:nvSpPr>
        <p:spPr>
          <a:xfrm>
            <a:off x="0" y="133350"/>
            <a:ext cx="171450" cy="514350"/>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ec35b994f2_0_9"/>
          <p:cNvSpPr txBox="1"/>
          <p:nvPr/>
        </p:nvSpPr>
        <p:spPr>
          <a:xfrm>
            <a:off x="373200" y="607450"/>
            <a:ext cx="11445600" cy="4617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600" b="1"/>
              <a:t>Staff: </a:t>
            </a:r>
            <a:endParaRPr sz="2600" b="1"/>
          </a:p>
          <a:p>
            <a:pPr marL="0" lvl="0" indent="0" algn="l" rtl="0">
              <a:spcBef>
                <a:spcPts val="0"/>
              </a:spcBef>
              <a:spcAft>
                <a:spcPts val="0"/>
              </a:spcAft>
              <a:buNone/>
            </a:pPr>
            <a:r>
              <a:rPr lang="en-US" sz="2100"/>
              <a:t>	</a:t>
            </a:r>
            <a:r>
              <a:rPr lang="en-US" sz="2100">
                <a:solidFill>
                  <a:schemeClr val="dk1"/>
                </a:solidFill>
                <a:highlight>
                  <a:schemeClr val="lt1"/>
                </a:highlight>
              </a:rPr>
              <a:t>Most of the time, people do not realize that they are stressed, and do not know how to adjust their stress, so the intervention of the outside is particularly important.</a:t>
            </a:r>
            <a:endParaRPr sz="2100">
              <a:solidFill>
                <a:schemeClr val="dk1"/>
              </a:solidFill>
              <a:highlight>
                <a:schemeClr val="lt1"/>
              </a:highlight>
            </a:endParaRPr>
          </a:p>
          <a:p>
            <a:pPr marL="0" lvl="0" indent="0" algn="l" rtl="0">
              <a:spcBef>
                <a:spcPts val="0"/>
              </a:spcBef>
              <a:spcAft>
                <a:spcPts val="0"/>
              </a:spcAft>
              <a:buNone/>
            </a:pPr>
            <a:endParaRPr sz="2100"/>
          </a:p>
          <a:p>
            <a:pPr marL="0" lvl="0" indent="0" algn="l" rtl="0">
              <a:spcBef>
                <a:spcPts val="0"/>
              </a:spcBef>
              <a:spcAft>
                <a:spcPts val="0"/>
              </a:spcAft>
              <a:buNone/>
            </a:pPr>
            <a:r>
              <a:rPr lang="en-US" sz="2600" b="1"/>
              <a:t>Employer:</a:t>
            </a:r>
            <a:endParaRPr sz="2600" b="1"/>
          </a:p>
          <a:p>
            <a:pPr marL="0" lvl="0" indent="0" algn="l" rtl="0">
              <a:spcBef>
                <a:spcPts val="0"/>
              </a:spcBef>
              <a:spcAft>
                <a:spcPts val="0"/>
              </a:spcAft>
              <a:buNone/>
            </a:pPr>
            <a:r>
              <a:rPr lang="en-US" sz="2100"/>
              <a:t>	They can </a:t>
            </a:r>
            <a:r>
              <a:rPr lang="en-US" sz="2100">
                <a:solidFill>
                  <a:schemeClr val="dk1"/>
                </a:solidFill>
                <a:highlight>
                  <a:schemeClr val="lt1"/>
                </a:highlight>
              </a:rPr>
              <a:t>evaluate the employees’ stress by comparing the assigned work and analyze whether the causes of stress are from workloads or other aspects. And they can decide to reduce or add work tasks to employees.</a:t>
            </a:r>
            <a:endParaRPr sz="2100">
              <a:solidFill>
                <a:schemeClr val="dk1"/>
              </a:solidFill>
              <a:highlight>
                <a:schemeClr val="lt1"/>
              </a:highlight>
            </a:endParaRPr>
          </a:p>
          <a:p>
            <a:pPr marL="0" lvl="0" indent="0" algn="l" rtl="0">
              <a:spcBef>
                <a:spcPts val="0"/>
              </a:spcBef>
              <a:spcAft>
                <a:spcPts val="0"/>
              </a:spcAft>
              <a:buNone/>
            </a:pPr>
            <a:endParaRPr sz="2100">
              <a:solidFill>
                <a:schemeClr val="dk1"/>
              </a:solidFill>
              <a:highlight>
                <a:schemeClr val="lt1"/>
              </a:highlight>
            </a:endParaRPr>
          </a:p>
          <a:p>
            <a:pPr marL="0" lvl="0" indent="0" algn="l" rtl="0">
              <a:spcBef>
                <a:spcPts val="0"/>
              </a:spcBef>
              <a:spcAft>
                <a:spcPts val="0"/>
              </a:spcAft>
              <a:buNone/>
            </a:pPr>
            <a:r>
              <a:rPr lang="en-US" sz="2600" b="1">
                <a:solidFill>
                  <a:schemeClr val="dk1"/>
                </a:solidFill>
                <a:highlight>
                  <a:schemeClr val="lt1"/>
                </a:highlight>
              </a:rPr>
              <a:t>HR:</a:t>
            </a:r>
            <a:endParaRPr sz="2600" b="1">
              <a:solidFill>
                <a:schemeClr val="dk1"/>
              </a:solidFill>
              <a:highlight>
                <a:schemeClr val="lt1"/>
              </a:highlight>
            </a:endParaRPr>
          </a:p>
          <a:p>
            <a:pPr marL="0" lvl="0" indent="0" algn="l" rtl="0">
              <a:spcBef>
                <a:spcPts val="0"/>
              </a:spcBef>
              <a:spcAft>
                <a:spcPts val="0"/>
              </a:spcAft>
              <a:buNone/>
            </a:pPr>
            <a:r>
              <a:rPr lang="en-US" sz="2100">
                <a:solidFill>
                  <a:schemeClr val="dk1"/>
                </a:solidFill>
                <a:highlight>
                  <a:schemeClr val="lt1"/>
                </a:highlight>
              </a:rPr>
              <a:t>	Identify and intervene as early as possible when the employee has troubles, and help them timely before things get worse.</a:t>
            </a:r>
            <a:endParaRPr sz="2100">
              <a:solidFill>
                <a:schemeClr val="dk1"/>
              </a:solidFill>
              <a:highlight>
                <a:schemeClr val="lt1"/>
              </a:highlight>
            </a:endParaRPr>
          </a:p>
          <a:p>
            <a:pPr marL="0" lvl="0" indent="0" algn="l" rtl="0">
              <a:spcBef>
                <a:spcPts val="0"/>
              </a:spcBef>
              <a:spcAft>
                <a:spcPts val="0"/>
              </a:spcAft>
              <a:buNone/>
            </a:pPr>
            <a:r>
              <a:rPr lang="en-US" sz="2100"/>
              <a:t>	</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ec35b994f2_2_6"/>
          <p:cNvSpPr/>
          <p:nvPr/>
        </p:nvSpPr>
        <p:spPr>
          <a:xfrm rot="-2010805">
            <a:off x="6535960" y="2122969"/>
            <a:ext cx="3911378" cy="1771873"/>
          </a:xfrm>
          <a:custGeom>
            <a:avLst/>
            <a:gdLst/>
            <a:ahLst/>
            <a:cxnLst/>
            <a:rect l="l" t="t" r="r" b="b"/>
            <a:pathLst>
              <a:path w="5797578" h="1278989" extrusionOk="0">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DFDFD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gec35b994f2_2_6"/>
          <p:cNvSpPr/>
          <p:nvPr/>
        </p:nvSpPr>
        <p:spPr>
          <a:xfrm rot="8680941">
            <a:off x="8162104" y="2884628"/>
            <a:ext cx="998947" cy="861436"/>
          </a:xfrm>
          <a:prstGeom prst="triangle">
            <a:avLst>
              <a:gd name="adj" fmla="val 50000"/>
            </a:avLst>
          </a:prstGeom>
          <a:solidFill>
            <a:schemeClr val="dk1">
              <a:alpha val="729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gec35b994f2_2_6"/>
          <p:cNvSpPr txBox="1"/>
          <p:nvPr/>
        </p:nvSpPr>
        <p:spPr>
          <a:xfrm>
            <a:off x="1472452" y="1976716"/>
            <a:ext cx="43428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rgbClr val="4F81BD"/>
                </a:solidFill>
                <a:latin typeface="Arial"/>
                <a:ea typeface="Arial"/>
                <a:cs typeface="Arial"/>
                <a:sym typeface="Arial"/>
              </a:rPr>
              <a:t>PART  T</a:t>
            </a:r>
            <a:r>
              <a:rPr lang="en-US" sz="4800" b="1">
                <a:solidFill>
                  <a:srgbClr val="4F81BD"/>
                </a:solidFill>
              </a:rPr>
              <a:t>hree</a:t>
            </a:r>
            <a:endParaRPr sz="4800" b="1">
              <a:solidFill>
                <a:srgbClr val="4F81BD"/>
              </a:solidFill>
              <a:latin typeface="Arial"/>
              <a:ea typeface="Arial"/>
              <a:cs typeface="Arial"/>
              <a:sym typeface="Arial"/>
            </a:endParaRPr>
          </a:p>
        </p:txBody>
      </p:sp>
      <p:cxnSp>
        <p:nvCxnSpPr>
          <p:cNvPr id="206" name="Google Shape;206;gec35b994f2_2_6"/>
          <p:cNvCxnSpPr/>
          <p:nvPr/>
        </p:nvCxnSpPr>
        <p:spPr>
          <a:xfrm>
            <a:off x="1667436" y="3853969"/>
            <a:ext cx="914400" cy="0"/>
          </a:xfrm>
          <a:prstGeom prst="straightConnector1">
            <a:avLst/>
          </a:prstGeom>
          <a:noFill/>
          <a:ln w="41275" cap="flat" cmpd="sng">
            <a:solidFill>
              <a:srgbClr val="4F81BD"/>
            </a:solidFill>
            <a:prstDash val="solid"/>
            <a:miter lim="800000"/>
            <a:headEnd type="none" w="sm" len="sm"/>
            <a:tailEnd type="none" w="sm" len="sm"/>
          </a:ln>
        </p:spPr>
      </p:cxnSp>
      <p:sp>
        <p:nvSpPr>
          <p:cNvPr id="207" name="Google Shape;207;gec35b994f2_2_6"/>
          <p:cNvSpPr/>
          <p:nvPr/>
        </p:nvSpPr>
        <p:spPr>
          <a:xfrm rot="8681602">
            <a:off x="8198827" y="4177233"/>
            <a:ext cx="510250" cy="439837"/>
          </a:xfrm>
          <a:prstGeom prst="triangle">
            <a:avLst>
              <a:gd name="adj" fmla="val 50000"/>
            </a:avLst>
          </a:prstGeom>
          <a:solidFill>
            <a:srgbClr val="00B0F0"/>
          </a:solidFill>
          <a:ln>
            <a:noFill/>
          </a:ln>
          <a:effectLst>
            <a:outerShdw blurRad="50800" sx="103000" sy="103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gec35b994f2_2_6"/>
          <p:cNvSpPr/>
          <p:nvPr/>
        </p:nvSpPr>
        <p:spPr>
          <a:xfrm rot="8681602">
            <a:off x="10119564" y="4386988"/>
            <a:ext cx="510250" cy="439837"/>
          </a:xfrm>
          <a:prstGeom prst="triangle">
            <a:avLst>
              <a:gd name="adj" fmla="val 50000"/>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gec35b994f2_2_6"/>
          <p:cNvSpPr/>
          <p:nvPr/>
        </p:nvSpPr>
        <p:spPr>
          <a:xfrm>
            <a:off x="8873922" y="1583297"/>
            <a:ext cx="3296384" cy="2010385"/>
          </a:xfrm>
          <a:custGeom>
            <a:avLst/>
            <a:gdLst/>
            <a:ahLst/>
            <a:cxnLst/>
            <a:rect l="l" t="t" r="r" b="b"/>
            <a:pathLst>
              <a:path w="3296384" h="2010385" extrusionOk="0">
                <a:moveTo>
                  <a:pt x="0" y="1032087"/>
                </a:moveTo>
                <a:lnTo>
                  <a:pt x="1621298" y="0"/>
                </a:lnTo>
                <a:lnTo>
                  <a:pt x="3296384" y="1045534"/>
                </a:lnTo>
                <a:lnTo>
                  <a:pt x="1621298" y="2010385"/>
                </a:lnTo>
                <a:lnTo>
                  <a:pt x="0" y="1032087"/>
                </a:lnTo>
                <a:close/>
              </a:path>
            </a:pathLst>
          </a:custGeom>
          <a:solidFill>
            <a:schemeClr val="dk1"/>
          </a:solidFill>
          <a:ln>
            <a:noFill/>
          </a:ln>
          <a:effectLst>
            <a:outerShdw blurRad="38100" dist="38100" dir="8100000" sx="103000" sy="103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gec35b994f2_2_6"/>
          <p:cNvSpPr/>
          <p:nvPr/>
        </p:nvSpPr>
        <p:spPr>
          <a:xfrm>
            <a:off x="8837594" y="2171947"/>
            <a:ext cx="2554711" cy="1416848"/>
          </a:xfrm>
          <a:custGeom>
            <a:avLst/>
            <a:gdLst/>
            <a:ahLst/>
            <a:cxnLst/>
            <a:rect l="l" t="t" r="r" b="b"/>
            <a:pathLst>
              <a:path w="2554711" h="1416848" extrusionOk="0">
                <a:moveTo>
                  <a:pt x="1666209" y="1416848"/>
                </a:moveTo>
                <a:lnTo>
                  <a:pt x="0" y="470648"/>
                </a:lnTo>
                <a:lnTo>
                  <a:pt x="713691" y="0"/>
                </a:lnTo>
                <a:lnTo>
                  <a:pt x="2554711" y="946201"/>
                </a:lnTo>
                <a:lnTo>
                  <a:pt x="1666209" y="1416848"/>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gec35b994f2_2_6"/>
          <p:cNvSpPr/>
          <p:nvPr/>
        </p:nvSpPr>
        <p:spPr>
          <a:xfrm rot="-1801764">
            <a:off x="11079528" y="2146785"/>
            <a:ext cx="985980" cy="765932"/>
          </a:xfrm>
          <a:custGeom>
            <a:avLst/>
            <a:gdLst/>
            <a:ahLst/>
            <a:cxnLst/>
            <a:rect l="l" t="t" r="r" b="b"/>
            <a:pathLst>
              <a:path w="986856" h="766613" extrusionOk="0">
                <a:moveTo>
                  <a:pt x="0" y="766613"/>
                </a:moveTo>
                <a:lnTo>
                  <a:pt x="550336" y="0"/>
                </a:lnTo>
                <a:lnTo>
                  <a:pt x="986856" y="766613"/>
                </a:lnTo>
                <a:lnTo>
                  <a:pt x="0" y="766613"/>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gec35b994f2_2_6"/>
          <p:cNvSpPr/>
          <p:nvPr/>
        </p:nvSpPr>
        <p:spPr>
          <a:xfrm rot="-5400000">
            <a:off x="10320310" y="2763673"/>
            <a:ext cx="2010300" cy="1733100"/>
          </a:xfrm>
          <a:prstGeom prst="triangle">
            <a:avLst>
              <a:gd name="adj" fmla="val 50000"/>
            </a:avLst>
          </a:prstGeom>
          <a:solidFill>
            <a:srgbClr val="00B0F0"/>
          </a:solidFill>
          <a:ln>
            <a:noFill/>
          </a:ln>
          <a:effectLst>
            <a:outerShdw blurRad="50800" dist="38100" dir="8100000" sx="104000" sy="104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gec35b994f2_2_6"/>
          <p:cNvSpPr/>
          <p:nvPr/>
        </p:nvSpPr>
        <p:spPr>
          <a:xfrm rot="8681602">
            <a:off x="10487287" y="3495020"/>
            <a:ext cx="510250" cy="439837"/>
          </a:xfrm>
          <a:prstGeom prst="triangle">
            <a:avLst>
              <a:gd name="adj" fmla="val 50000"/>
            </a:avLst>
          </a:pr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gec35b994f2_2_6"/>
          <p:cNvSpPr/>
          <p:nvPr/>
        </p:nvSpPr>
        <p:spPr>
          <a:xfrm rot="-5400000">
            <a:off x="10462266" y="1382520"/>
            <a:ext cx="510300" cy="439800"/>
          </a:xfrm>
          <a:prstGeom prst="triangle">
            <a:avLst>
              <a:gd name="adj" fmla="val 50000"/>
            </a:avLst>
          </a:pr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gec35b994f2_2_6"/>
          <p:cNvSpPr/>
          <p:nvPr/>
        </p:nvSpPr>
        <p:spPr>
          <a:xfrm rot="5400000">
            <a:off x="11046840" y="1431320"/>
            <a:ext cx="405600" cy="349800"/>
          </a:xfrm>
          <a:prstGeom prst="triangle">
            <a:avLst>
              <a:gd name="adj" fmla="val 50000"/>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gec35b994f2_2_6"/>
          <p:cNvSpPr/>
          <p:nvPr/>
        </p:nvSpPr>
        <p:spPr>
          <a:xfrm rot="-1801764">
            <a:off x="9264365" y="1225242"/>
            <a:ext cx="1103874" cy="756576"/>
          </a:xfrm>
          <a:custGeom>
            <a:avLst/>
            <a:gdLst/>
            <a:ahLst/>
            <a:cxnLst/>
            <a:rect l="l" t="t" r="r" b="b"/>
            <a:pathLst>
              <a:path w="1104855" h="1031212" extrusionOk="0">
                <a:moveTo>
                  <a:pt x="0" y="1031212"/>
                </a:moveTo>
                <a:lnTo>
                  <a:pt x="535860" y="0"/>
                </a:lnTo>
                <a:lnTo>
                  <a:pt x="1104855" y="981026"/>
                </a:lnTo>
                <a:lnTo>
                  <a:pt x="0" y="1031212"/>
                </a:lnTo>
                <a:close/>
              </a:path>
            </a:pathLst>
          </a:custGeom>
          <a:solidFill>
            <a:srgbClr val="1B30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gec35b994f2_2_6"/>
          <p:cNvSpPr/>
          <p:nvPr/>
        </p:nvSpPr>
        <p:spPr>
          <a:xfrm rot="8948076">
            <a:off x="7890932" y="1769194"/>
            <a:ext cx="2067369" cy="756312"/>
          </a:xfrm>
          <a:custGeom>
            <a:avLst/>
            <a:gdLst/>
            <a:ahLst/>
            <a:cxnLst/>
            <a:rect l="l" t="t" r="r" b="b"/>
            <a:pathLst>
              <a:path w="2069478" h="1055658" extrusionOk="0">
                <a:moveTo>
                  <a:pt x="0" y="1055658"/>
                </a:moveTo>
                <a:lnTo>
                  <a:pt x="515475" y="55459"/>
                </a:lnTo>
                <a:lnTo>
                  <a:pt x="1430191" y="0"/>
                </a:lnTo>
                <a:lnTo>
                  <a:pt x="2069478" y="1024051"/>
                </a:lnTo>
                <a:lnTo>
                  <a:pt x="0" y="1055658"/>
                </a:lnTo>
                <a:close/>
              </a:path>
            </a:pathLst>
          </a:custGeom>
          <a:solidFill>
            <a:srgbClr val="DFDF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gec35b994f2_2_6"/>
          <p:cNvSpPr/>
          <p:nvPr/>
        </p:nvSpPr>
        <p:spPr>
          <a:xfrm rot="8707583">
            <a:off x="9186658" y="3504484"/>
            <a:ext cx="999006" cy="861105"/>
          </a:xfrm>
          <a:prstGeom prst="triangle">
            <a:avLst>
              <a:gd name="adj" fmla="val 50000"/>
            </a:avLst>
          </a:pr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gec35b994f2_2_6"/>
          <p:cNvSpPr/>
          <p:nvPr/>
        </p:nvSpPr>
        <p:spPr>
          <a:xfrm rot="8999586">
            <a:off x="7597325" y="3363392"/>
            <a:ext cx="634668" cy="547036"/>
          </a:xfrm>
          <a:prstGeom prst="triangle">
            <a:avLst>
              <a:gd name="adj" fmla="val 50000"/>
            </a:avLst>
          </a:pr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gec35b994f2_2_6"/>
          <p:cNvSpPr/>
          <p:nvPr/>
        </p:nvSpPr>
        <p:spPr>
          <a:xfrm>
            <a:off x="0" y="133350"/>
            <a:ext cx="171300" cy="5145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gec35b994f2_2_6"/>
          <p:cNvSpPr txBox="1"/>
          <p:nvPr/>
        </p:nvSpPr>
        <p:spPr>
          <a:xfrm>
            <a:off x="1667425" y="2853700"/>
            <a:ext cx="6337500" cy="954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800" b="1">
                <a:solidFill>
                  <a:schemeClr val="dk1"/>
                </a:solidFill>
              </a:rPr>
              <a:t>Introduce our project: Workplace Stress Level Detection System</a:t>
            </a:r>
            <a:endParaRPr sz="2800"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ec35b994f2_0_21"/>
          <p:cNvSpPr/>
          <p:nvPr/>
        </p:nvSpPr>
        <p:spPr>
          <a:xfrm>
            <a:off x="4374450" y="1193625"/>
            <a:ext cx="1825200" cy="57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facial recognition model</a:t>
            </a:r>
            <a:endParaRPr/>
          </a:p>
        </p:txBody>
      </p:sp>
      <p:sp>
        <p:nvSpPr>
          <p:cNvPr id="228" name="Google Shape;228;gec35b994f2_0_21"/>
          <p:cNvSpPr/>
          <p:nvPr/>
        </p:nvSpPr>
        <p:spPr>
          <a:xfrm>
            <a:off x="4374450" y="291325"/>
            <a:ext cx="1825200" cy="39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Input: video(from monitors or webcam</a:t>
            </a:r>
            <a:endParaRPr/>
          </a:p>
        </p:txBody>
      </p:sp>
      <p:sp>
        <p:nvSpPr>
          <p:cNvPr id="229" name="Google Shape;229;gec35b994f2_0_21"/>
          <p:cNvSpPr/>
          <p:nvPr/>
        </p:nvSpPr>
        <p:spPr>
          <a:xfrm>
            <a:off x="4374450" y="2274725"/>
            <a:ext cx="1825200" cy="57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Emotion recognition model</a:t>
            </a:r>
            <a:endParaRPr/>
          </a:p>
        </p:txBody>
      </p:sp>
      <p:sp>
        <p:nvSpPr>
          <p:cNvPr id="230" name="Google Shape;230;gec35b994f2_0_21"/>
          <p:cNvSpPr/>
          <p:nvPr/>
        </p:nvSpPr>
        <p:spPr>
          <a:xfrm>
            <a:off x="4374450" y="3355813"/>
            <a:ext cx="1825200" cy="57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Hidden Markov Model</a:t>
            </a:r>
            <a:endParaRPr/>
          </a:p>
        </p:txBody>
      </p:sp>
      <p:sp>
        <p:nvSpPr>
          <p:cNvPr id="231" name="Google Shape;231;gec35b994f2_0_21"/>
          <p:cNvSpPr/>
          <p:nvPr/>
        </p:nvSpPr>
        <p:spPr>
          <a:xfrm>
            <a:off x="4374450" y="4436913"/>
            <a:ext cx="1825200" cy="57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Report Generator</a:t>
            </a:r>
            <a:endParaRPr/>
          </a:p>
        </p:txBody>
      </p:sp>
      <p:sp>
        <p:nvSpPr>
          <p:cNvPr id="232" name="Google Shape;232;gec35b994f2_0_21"/>
          <p:cNvSpPr/>
          <p:nvPr/>
        </p:nvSpPr>
        <p:spPr>
          <a:xfrm>
            <a:off x="4374450" y="5518025"/>
            <a:ext cx="1825200" cy="57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Output: Report</a:t>
            </a:r>
            <a:endParaRPr/>
          </a:p>
        </p:txBody>
      </p:sp>
      <p:sp>
        <p:nvSpPr>
          <p:cNvPr id="233" name="Google Shape;233;gec35b994f2_0_21"/>
          <p:cNvSpPr txBox="1"/>
          <p:nvPr/>
        </p:nvSpPr>
        <p:spPr>
          <a:xfrm>
            <a:off x="627675" y="288775"/>
            <a:ext cx="2848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Flow chart:</a:t>
            </a:r>
            <a:endParaRPr sz="2600"/>
          </a:p>
        </p:txBody>
      </p:sp>
      <p:cxnSp>
        <p:nvCxnSpPr>
          <p:cNvPr id="234" name="Google Shape;234;gec35b994f2_0_21"/>
          <p:cNvCxnSpPr>
            <a:stCxn id="228" idx="2"/>
            <a:endCxn id="227" idx="0"/>
          </p:cNvCxnSpPr>
          <p:nvPr/>
        </p:nvCxnSpPr>
        <p:spPr>
          <a:xfrm>
            <a:off x="5287050" y="686425"/>
            <a:ext cx="0" cy="507300"/>
          </a:xfrm>
          <a:prstGeom prst="straightConnector1">
            <a:avLst/>
          </a:prstGeom>
          <a:noFill/>
          <a:ln w="9525" cap="flat" cmpd="sng">
            <a:solidFill>
              <a:schemeClr val="dk2"/>
            </a:solidFill>
            <a:prstDash val="solid"/>
            <a:round/>
            <a:headEnd type="none" w="med" len="med"/>
            <a:tailEnd type="triangle" w="med" len="med"/>
          </a:ln>
        </p:spPr>
      </p:cxnSp>
      <p:cxnSp>
        <p:nvCxnSpPr>
          <p:cNvPr id="235" name="Google Shape;235;gec35b994f2_0_21"/>
          <p:cNvCxnSpPr>
            <a:stCxn id="227" idx="2"/>
            <a:endCxn id="229" idx="0"/>
          </p:cNvCxnSpPr>
          <p:nvPr/>
        </p:nvCxnSpPr>
        <p:spPr>
          <a:xfrm>
            <a:off x="5287050" y="1767525"/>
            <a:ext cx="0" cy="507300"/>
          </a:xfrm>
          <a:prstGeom prst="straightConnector1">
            <a:avLst/>
          </a:prstGeom>
          <a:noFill/>
          <a:ln w="9525" cap="flat" cmpd="sng">
            <a:solidFill>
              <a:schemeClr val="dk2"/>
            </a:solidFill>
            <a:prstDash val="solid"/>
            <a:round/>
            <a:headEnd type="none" w="med" len="med"/>
            <a:tailEnd type="triangle" w="med" len="med"/>
          </a:ln>
        </p:spPr>
      </p:cxnSp>
      <p:cxnSp>
        <p:nvCxnSpPr>
          <p:cNvPr id="236" name="Google Shape;236;gec35b994f2_0_21"/>
          <p:cNvCxnSpPr>
            <a:stCxn id="229" idx="2"/>
            <a:endCxn id="230" idx="0"/>
          </p:cNvCxnSpPr>
          <p:nvPr/>
        </p:nvCxnSpPr>
        <p:spPr>
          <a:xfrm>
            <a:off x="5287050" y="2848625"/>
            <a:ext cx="0" cy="507300"/>
          </a:xfrm>
          <a:prstGeom prst="straightConnector1">
            <a:avLst/>
          </a:prstGeom>
          <a:noFill/>
          <a:ln w="9525" cap="flat" cmpd="sng">
            <a:solidFill>
              <a:schemeClr val="dk2"/>
            </a:solidFill>
            <a:prstDash val="solid"/>
            <a:round/>
            <a:headEnd type="none" w="med" len="med"/>
            <a:tailEnd type="triangle" w="med" len="med"/>
          </a:ln>
        </p:spPr>
      </p:cxnSp>
      <p:cxnSp>
        <p:nvCxnSpPr>
          <p:cNvPr id="237" name="Google Shape;237;gec35b994f2_0_21"/>
          <p:cNvCxnSpPr>
            <a:stCxn id="230" idx="2"/>
            <a:endCxn id="231" idx="0"/>
          </p:cNvCxnSpPr>
          <p:nvPr/>
        </p:nvCxnSpPr>
        <p:spPr>
          <a:xfrm>
            <a:off x="5287050" y="3929713"/>
            <a:ext cx="0" cy="507300"/>
          </a:xfrm>
          <a:prstGeom prst="straightConnector1">
            <a:avLst/>
          </a:prstGeom>
          <a:noFill/>
          <a:ln w="9525" cap="flat" cmpd="sng">
            <a:solidFill>
              <a:schemeClr val="dk2"/>
            </a:solidFill>
            <a:prstDash val="solid"/>
            <a:round/>
            <a:headEnd type="none" w="med" len="med"/>
            <a:tailEnd type="triangle" w="med" len="med"/>
          </a:ln>
        </p:spPr>
      </p:cxnSp>
      <p:cxnSp>
        <p:nvCxnSpPr>
          <p:cNvPr id="238" name="Google Shape;238;gec35b994f2_0_21"/>
          <p:cNvCxnSpPr>
            <a:stCxn id="231" idx="2"/>
            <a:endCxn id="232" idx="0"/>
          </p:cNvCxnSpPr>
          <p:nvPr/>
        </p:nvCxnSpPr>
        <p:spPr>
          <a:xfrm>
            <a:off x="5287050" y="5010813"/>
            <a:ext cx="0" cy="507300"/>
          </a:xfrm>
          <a:prstGeom prst="straightConnector1">
            <a:avLst/>
          </a:prstGeom>
          <a:noFill/>
          <a:ln w="9525" cap="flat" cmpd="sng">
            <a:solidFill>
              <a:schemeClr val="dk2"/>
            </a:solidFill>
            <a:prstDash val="solid"/>
            <a:round/>
            <a:headEnd type="none" w="med" len="med"/>
            <a:tailEnd type="triangle" w="med" len="med"/>
          </a:ln>
        </p:spPr>
      </p:cxnSp>
      <p:sp>
        <p:nvSpPr>
          <p:cNvPr id="239" name="Google Shape;239;gec35b994f2_0_21"/>
          <p:cNvSpPr txBox="1"/>
          <p:nvPr/>
        </p:nvSpPr>
        <p:spPr>
          <a:xfrm>
            <a:off x="5459400" y="2902125"/>
            <a:ext cx="401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Step 2: Generate time series of emotion</a:t>
            </a:r>
            <a:endParaRPr/>
          </a:p>
        </p:txBody>
      </p:sp>
      <p:sp>
        <p:nvSpPr>
          <p:cNvPr id="240" name="Google Shape;240;gec35b994f2_0_21"/>
          <p:cNvSpPr txBox="1"/>
          <p:nvPr/>
        </p:nvSpPr>
        <p:spPr>
          <a:xfrm>
            <a:off x="5459400" y="18210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Step 1: Extracting face regions</a:t>
            </a:r>
            <a:endParaRPr>
              <a:solidFill>
                <a:schemeClr val="dk1"/>
              </a:solidFill>
            </a:endParaRPr>
          </a:p>
        </p:txBody>
      </p:sp>
      <p:sp>
        <p:nvSpPr>
          <p:cNvPr id="241" name="Google Shape;241;gec35b994f2_0_21"/>
          <p:cNvSpPr txBox="1"/>
          <p:nvPr/>
        </p:nvSpPr>
        <p:spPr>
          <a:xfrm>
            <a:off x="5459400" y="3983275"/>
            <a:ext cx="4780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Step 3: Reason pressure level from a Hmm model</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242" name="Google Shape;242;gec35b994f2_0_21"/>
          <p:cNvSpPr txBox="1"/>
          <p:nvPr/>
        </p:nvSpPr>
        <p:spPr>
          <a:xfrm>
            <a:off x="5459400" y="5064325"/>
            <a:ext cx="478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Step 4: Generate a report</a:t>
            </a:r>
            <a:endParaRPr>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617</Words>
  <Application>Microsoft Office PowerPoint</Application>
  <PresentationFormat>宽屏</PresentationFormat>
  <Paragraphs>114</Paragraphs>
  <Slides>14</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Arial Narrow</vt:lpstr>
      <vt:lpstr>Microsoft Yahei</vt:lpstr>
      <vt:lpstr>Arial</vt:lpstr>
      <vt:lpstr>Century Gothic</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Zhongbo Ge</dc:creator>
  <cp:lastModifiedBy>杨 逸洲</cp:lastModifiedBy>
  <cp:revision>1</cp:revision>
  <dcterms:created xsi:type="dcterms:W3CDTF">2020-02-06T06:14:24Z</dcterms:created>
  <dcterms:modified xsi:type="dcterms:W3CDTF">2021-11-14T09:12:08Z</dcterms:modified>
</cp:coreProperties>
</file>